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style2.xml" ContentType="application/vnd.ms-office.chartstyle+xml"/>
  <Override PartName="/ppt/charts/colors2.xml" ContentType="application/vnd.ms-office.chartcolorstyle+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81"/>
  </p:notesMasterIdLst>
  <p:handoutMasterIdLst>
    <p:handoutMasterId r:id="rId82"/>
  </p:handoutMasterIdLst>
  <p:sldIdLst>
    <p:sldId id="256" r:id="rId2"/>
    <p:sldId id="258" r:id="rId3"/>
    <p:sldId id="280" r:id="rId4"/>
    <p:sldId id="321" r:id="rId5"/>
    <p:sldId id="322" r:id="rId6"/>
    <p:sldId id="323" r:id="rId7"/>
    <p:sldId id="324" r:id="rId8"/>
    <p:sldId id="325" r:id="rId9"/>
    <p:sldId id="326" r:id="rId10"/>
    <p:sldId id="327" r:id="rId11"/>
    <p:sldId id="328" r:id="rId12"/>
    <p:sldId id="329" r:id="rId13"/>
    <p:sldId id="330" r:id="rId14"/>
    <p:sldId id="331" r:id="rId15"/>
    <p:sldId id="334" r:id="rId16"/>
    <p:sldId id="333" r:id="rId17"/>
    <p:sldId id="335" r:id="rId18"/>
    <p:sldId id="336" r:id="rId19"/>
    <p:sldId id="337" r:id="rId20"/>
    <p:sldId id="338" r:id="rId21"/>
    <p:sldId id="339" r:id="rId22"/>
    <p:sldId id="340" r:id="rId23"/>
    <p:sldId id="341" r:id="rId24"/>
    <p:sldId id="342" r:id="rId25"/>
    <p:sldId id="343" r:id="rId26"/>
    <p:sldId id="345" r:id="rId27"/>
    <p:sldId id="344" r:id="rId28"/>
    <p:sldId id="346" r:id="rId29"/>
    <p:sldId id="347" r:id="rId30"/>
    <p:sldId id="348" r:id="rId31"/>
    <p:sldId id="349" r:id="rId32"/>
    <p:sldId id="365" r:id="rId33"/>
    <p:sldId id="350" r:id="rId34"/>
    <p:sldId id="351" r:id="rId35"/>
    <p:sldId id="353" r:id="rId36"/>
    <p:sldId id="354" r:id="rId37"/>
    <p:sldId id="355" r:id="rId38"/>
    <p:sldId id="356" r:id="rId39"/>
    <p:sldId id="357" r:id="rId40"/>
    <p:sldId id="358" r:id="rId41"/>
    <p:sldId id="359" r:id="rId42"/>
    <p:sldId id="360" r:id="rId43"/>
    <p:sldId id="361" r:id="rId44"/>
    <p:sldId id="363" r:id="rId45"/>
    <p:sldId id="364" r:id="rId46"/>
    <p:sldId id="257" r:id="rId47"/>
    <p:sldId id="309" r:id="rId48"/>
    <p:sldId id="264" r:id="rId49"/>
    <p:sldId id="310" r:id="rId50"/>
    <p:sldId id="311" r:id="rId51"/>
    <p:sldId id="312" r:id="rId52"/>
    <p:sldId id="303" r:id="rId53"/>
    <p:sldId id="313" r:id="rId54"/>
    <p:sldId id="281" r:id="rId55"/>
    <p:sldId id="282" r:id="rId56"/>
    <p:sldId id="304" r:id="rId57"/>
    <p:sldId id="266" r:id="rId58"/>
    <p:sldId id="263" r:id="rId59"/>
    <p:sldId id="268" r:id="rId60"/>
    <p:sldId id="269" r:id="rId61"/>
    <p:sldId id="305" r:id="rId62"/>
    <p:sldId id="271" r:id="rId63"/>
    <p:sldId id="283" r:id="rId64"/>
    <p:sldId id="272" r:id="rId65"/>
    <p:sldId id="273" r:id="rId66"/>
    <p:sldId id="314" r:id="rId67"/>
    <p:sldId id="275" r:id="rId68"/>
    <p:sldId id="317" r:id="rId69"/>
    <p:sldId id="315" r:id="rId70"/>
    <p:sldId id="274" r:id="rId71"/>
    <p:sldId id="306" r:id="rId72"/>
    <p:sldId id="277" r:id="rId73"/>
    <p:sldId id="320" r:id="rId74"/>
    <p:sldId id="284" r:id="rId75"/>
    <p:sldId id="279" r:id="rId76"/>
    <p:sldId id="298" r:id="rId77"/>
    <p:sldId id="308" r:id="rId78"/>
    <p:sldId id="307" r:id="rId79"/>
    <p:sldId id="292" r:id="rId80"/>
  </p:sldIdLst>
  <p:sldSz cx="9144000" cy="5143500" type="screen16x9"/>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89586E-9AE2-4E89-BEBE-488BC1574881}">
          <p14:sldIdLst>
            <p14:sldId id="256"/>
            <p14:sldId id="258"/>
            <p14:sldId id="280"/>
            <p14:sldId id="321"/>
            <p14:sldId id="322"/>
            <p14:sldId id="323"/>
            <p14:sldId id="324"/>
            <p14:sldId id="325"/>
            <p14:sldId id="326"/>
            <p14:sldId id="327"/>
            <p14:sldId id="328"/>
            <p14:sldId id="329"/>
            <p14:sldId id="330"/>
            <p14:sldId id="331"/>
            <p14:sldId id="334"/>
            <p14:sldId id="333"/>
            <p14:sldId id="335"/>
            <p14:sldId id="336"/>
            <p14:sldId id="337"/>
            <p14:sldId id="338"/>
            <p14:sldId id="339"/>
            <p14:sldId id="340"/>
            <p14:sldId id="341"/>
            <p14:sldId id="342"/>
            <p14:sldId id="343"/>
            <p14:sldId id="345"/>
            <p14:sldId id="344"/>
            <p14:sldId id="346"/>
            <p14:sldId id="347"/>
            <p14:sldId id="348"/>
            <p14:sldId id="349"/>
            <p14:sldId id="365"/>
            <p14:sldId id="350"/>
            <p14:sldId id="351"/>
            <p14:sldId id="353"/>
            <p14:sldId id="354"/>
            <p14:sldId id="355"/>
            <p14:sldId id="356"/>
            <p14:sldId id="357"/>
            <p14:sldId id="358"/>
            <p14:sldId id="359"/>
            <p14:sldId id="360"/>
            <p14:sldId id="361"/>
            <p14:sldId id="363"/>
            <p14:sldId id="364"/>
            <p14:sldId id="257"/>
            <p14:sldId id="309"/>
            <p14:sldId id="264"/>
            <p14:sldId id="310"/>
            <p14:sldId id="311"/>
            <p14:sldId id="312"/>
            <p14:sldId id="303"/>
            <p14:sldId id="313"/>
            <p14:sldId id="281"/>
            <p14:sldId id="282"/>
            <p14:sldId id="304"/>
            <p14:sldId id="266"/>
            <p14:sldId id="263"/>
            <p14:sldId id="268"/>
            <p14:sldId id="269"/>
            <p14:sldId id="305"/>
            <p14:sldId id="271"/>
            <p14:sldId id="283"/>
            <p14:sldId id="272"/>
            <p14:sldId id="273"/>
            <p14:sldId id="314"/>
            <p14:sldId id="275"/>
            <p14:sldId id="317"/>
            <p14:sldId id="315"/>
            <p14:sldId id="274"/>
            <p14:sldId id="306"/>
            <p14:sldId id="277"/>
            <p14:sldId id="320"/>
            <p14:sldId id="284"/>
            <p14:sldId id="279"/>
          </p14:sldIdLst>
        </p14:section>
        <p14:section name="APPENDIX" id="{19907E42-BDD1-4BFF-A82E-69C24E010B9F}">
          <p14:sldIdLst>
            <p14:sldId id="298"/>
            <p14:sldId id="308"/>
            <p14:sldId id="307"/>
            <p14:sldId id="29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0A8BC"/>
    <a:srgbClr val="B4D020"/>
    <a:srgbClr val="22C0BC"/>
    <a:srgbClr val="053238"/>
    <a:srgbClr val="0B2E5D"/>
    <a:srgbClr val="7F7F7F"/>
    <a:srgbClr val="000000"/>
    <a:srgbClr val="71D8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5" autoAdjust="0"/>
    <p:restoredTop sz="70529" autoAdjust="0"/>
  </p:normalViewPr>
  <p:slideViewPr>
    <p:cSldViewPr snapToGrid="0" snapToObjects="1">
      <p:cViewPr varScale="1">
        <p:scale>
          <a:sx n="67" d="100"/>
          <a:sy n="67" d="100"/>
        </p:scale>
        <p:origin x="1284" y="36"/>
      </p:cViewPr>
      <p:guideLst>
        <p:guide orient="horz" pos="1620"/>
        <p:guide pos="2880"/>
      </p:guideLst>
    </p:cSldViewPr>
  </p:slideViewPr>
  <p:notesTextViewPr>
    <p:cViewPr>
      <p:scale>
        <a:sx n="100" d="100"/>
        <a:sy n="100" d="100"/>
      </p:scale>
      <p:origin x="0" y="0"/>
    </p:cViewPr>
  </p:notesTextViewPr>
  <p:sorterViewPr>
    <p:cViewPr>
      <p:scale>
        <a:sx n="65" d="100"/>
        <a:sy n="65" d="100"/>
      </p:scale>
      <p:origin x="0" y="-16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xml"/><Relationship Id="rId1" Type="http://schemas.microsoft.com/office/2011/relationships/chartStyle" Target="style1.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2.xml"/><Relationship Id="rId1" Type="http://schemas.microsoft.com/office/2011/relationships/chartStyle" Target="style2.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Foglio1!$B$1</c:f>
              <c:strCache>
                <c:ptCount val="1"/>
                <c:pt idx="0">
                  <c:v>Year 1</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1-F60D-4855-BEF7-3C825D051999}"/>
              </c:ext>
            </c:extLst>
          </c:dPt>
          <c:dPt>
            <c:idx val="1"/>
            <c:invertIfNegative val="0"/>
            <c:bubble3D val="0"/>
            <c:spPr>
              <a:solidFill>
                <a:schemeClr val="accent1"/>
              </a:solidFill>
            </c:spPr>
            <c:extLst>
              <c:ext xmlns:c16="http://schemas.microsoft.com/office/drawing/2014/chart" uri="{C3380CC4-5D6E-409C-BE32-E72D297353CC}">
                <c16:uniqueId val="{00000003-F60D-4855-BEF7-3C825D051999}"/>
              </c:ext>
            </c:extLst>
          </c:dPt>
          <c:dPt>
            <c:idx val="2"/>
            <c:invertIfNegative val="0"/>
            <c:bubble3D val="0"/>
            <c:spPr>
              <a:solidFill>
                <a:schemeClr val="accent1"/>
              </a:solidFill>
            </c:spPr>
            <c:extLst>
              <c:ext xmlns:c16="http://schemas.microsoft.com/office/drawing/2014/chart" uri="{C3380CC4-5D6E-409C-BE32-E72D297353CC}">
                <c16:uniqueId val="{00000005-F60D-4855-BEF7-3C825D051999}"/>
              </c:ext>
            </c:extLst>
          </c:dPt>
          <c:dPt>
            <c:idx val="3"/>
            <c:invertIfNegative val="0"/>
            <c:bubble3D val="0"/>
            <c:spPr>
              <a:solidFill>
                <a:schemeClr val="accent1"/>
              </a:solidFill>
            </c:spPr>
            <c:extLst>
              <c:ext xmlns:c16="http://schemas.microsoft.com/office/drawing/2014/chart" uri="{C3380CC4-5D6E-409C-BE32-E72D297353CC}">
                <c16:uniqueId val="{00000007-F60D-4855-BEF7-3C825D051999}"/>
              </c:ext>
            </c:extLst>
          </c:dPt>
          <c:dLbls>
            <c:spPr>
              <a:noFill/>
              <a:ln>
                <a:noFill/>
              </a:ln>
              <a:effectLst/>
            </c:spPr>
            <c:txPr>
              <a:bodyPr/>
              <a:lstStyle/>
              <a:p>
                <a:pPr>
                  <a:defRPr sz="20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Category 1</c:v>
                </c:pt>
                <c:pt idx="1">
                  <c:v>Category 2</c:v>
                </c:pt>
                <c:pt idx="2">
                  <c:v>Category 3</c:v>
                </c:pt>
                <c:pt idx="3">
                  <c:v>Category 4</c:v>
                </c:pt>
              </c:strCache>
            </c:strRef>
          </c:cat>
          <c:val>
            <c:numRef>
              <c:f>Foglio1!$B$2:$B$5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519-432A-9471-855B594EF8DD}"/>
            </c:ext>
          </c:extLst>
        </c:ser>
        <c:dLbls>
          <c:showLegendKey val="0"/>
          <c:showVal val="0"/>
          <c:showCatName val="0"/>
          <c:showSerName val="0"/>
          <c:showPercent val="0"/>
          <c:showBubbleSize val="0"/>
        </c:dLbls>
        <c:gapWidth val="100"/>
        <c:axId val="1813533560"/>
        <c:axId val="1807335064"/>
      </c:barChart>
      <c:catAx>
        <c:axId val="1813533560"/>
        <c:scaling>
          <c:orientation val="minMax"/>
        </c:scaling>
        <c:delete val="0"/>
        <c:axPos val="b"/>
        <c:numFmt formatCode="General" sourceLinked="0"/>
        <c:majorTickMark val="out"/>
        <c:minorTickMark val="none"/>
        <c:tickLblPos val="nextTo"/>
        <c:spPr>
          <a:ln w="38100" cmpd="sng">
            <a:solidFill>
              <a:srgbClr val="000000"/>
            </a:solidFill>
          </a:ln>
        </c:spPr>
        <c:txPr>
          <a:bodyPr/>
          <a:lstStyle/>
          <a:p>
            <a:pPr>
              <a:defRPr sz="1400"/>
            </a:pPr>
            <a:endParaRPr lang="it-IT"/>
          </a:p>
        </c:txPr>
        <c:crossAx val="1807335064"/>
        <c:crosses val="autoZero"/>
        <c:auto val="1"/>
        <c:lblAlgn val="ctr"/>
        <c:lblOffset val="100"/>
        <c:noMultiLvlLbl val="0"/>
      </c:catAx>
      <c:valAx>
        <c:axId val="1807335064"/>
        <c:scaling>
          <c:orientation val="minMax"/>
        </c:scaling>
        <c:delete val="0"/>
        <c:axPos val="l"/>
        <c:majorGridlines>
          <c:spPr>
            <a:ln w="12700" cmpd="sng">
              <a:solidFill>
                <a:schemeClr val="tx1">
                  <a:lumMod val="65000"/>
                  <a:lumOff val="35000"/>
                </a:schemeClr>
              </a:solidFill>
              <a:prstDash val="dash"/>
            </a:ln>
          </c:spPr>
        </c:majorGridlines>
        <c:numFmt formatCode="General" sourceLinked="1"/>
        <c:majorTickMark val="out"/>
        <c:minorTickMark val="none"/>
        <c:tickLblPos val="nextTo"/>
        <c:spPr>
          <a:ln>
            <a:solidFill>
              <a:srgbClr val="000000"/>
            </a:solidFill>
          </a:ln>
        </c:spPr>
        <c:txPr>
          <a:bodyPr/>
          <a:lstStyle/>
          <a:p>
            <a:pPr>
              <a:defRPr sz="1000"/>
            </a:pPr>
            <a:endParaRPr lang="it-IT"/>
          </a:p>
        </c:txPr>
        <c:crossAx val="1813533560"/>
        <c:crosses val="autoZero"/>
        <c:crossBetween val="between"/>
      </c:valAx>
    </c:plotArea>
    <c:plotVisOnly val="1"/>
    <c:dispBlanksAs val="gap"/>
    <c:showDLblsOverMax val="0"/>
  </c:chart>
  <c:txPr>
    <a:bodyPr/>
    <a:lstStyle/>
    <a:p>
      <a:pPr>
        <a:defRPr sz="1800"/>
      </a:pPr>
      <a:endParaRPr lang="it-IT"/>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100"/>
        <c:axId val="-2042312312"/>
        <c:axId val="1787410968"/>
      </c:barChart>
      <c:catAx>
        <c:axId val="-2042312312"/>
        <c:scaling>
          <c:orientation val="minMax"/>
        </c:scaling>
        <c:delete val="0"/>
        <c:axPos val="b"/>
        <c:numFmt formatCode="General" sourceLinked="0"/>
        <c:majorTickMark val="out"/>
        <c:minorTickMark val="none"/>
        <c:tickLblPos val="nextTo"/>
        <c:spPr>
          <a:ln w="38100" cmpd="sng">
            <a:solidFill>
              <a:schemeClr val="tx1"/>
            </a:solidFill>
          </a:ln>
        </c:spPr>
        <c:txPr>
          <a:bodyPr/>
          <a:lstStyle/>
          <a:p>
            <a:pPr>
              <a:defRPr sz="1400"/>
            </a:pPr>
            <a:endParaRPr lang="it-IT"/>
          </a:p>
        </c:txPr>
        <c:crossAx val="1787410968"/>
        <c:crosses val="autoZero"/>
        <c:auto val="1"/>
        <c:lblAlgn val="ctr"/>
        <c:lblOffset val="100"/>
        <c:noMultiLvlLbl val="0"/>
      </c:catAx>
      <c:valAx>
        <c:axId val="1787410968"/>
        <c:scaling>
          <c:orientation val="minMax"/>
        </c:scaling>
        <c:delete val="0"/>
        <c:axPos val="l"/>
        <c:majorGridlines>
          <c:spPr>
            <a:ln w="12700" cmpd="sng">
              <a:solidFill>
                <a:schemeClr val="bg1">
                  <a:lumMod val="65000"/>
                  <a:lumOff val="35000"/>
                </a:schemeClr>
              </a:solidFill>
              <a:prstDash val="dash"/>
            </a:ln>
          </c:spPr>
        </c:majorGridlines>
        <c:numFmt formatCode="General" sourceLinked="1"/>
        <c:majorTickMark val="out"/>
        <c:minorTickMark val="none"/>
        <c:tickLblPos val="nextTo"/>
        <c:txPr>
          <a:bodyPr/>
          <a:lstStyle/>
          <a:p>
            <a:pPr>
              <a:defRPr sz="1000"/>
            </a:pPr>
            <a:endParaRPr lang="it-IT"/>
          </a:p>
        </c:txPr>
        <c:crossAx val="-2042312312"/>
        <c:crosses val="autoZero"/>
        <c:crossBetween val="between"/>
      </c:valAx>
    </c:plotArea>
    <c:plotVisOnly val="1"/>
    <c:dispBlanksAs val="gap"/>
    <c:showDLblsOverMax val="0"/>
  </c:chart>
  <c:txPr>
    <a:bodyPr/>
    <a:lstStyle/>
    <a:p>
      <a:pPr>
        <a:defRPr sz="1800"/>
      </a:pPr>
      <a:endParaRPr lang="it-IT"/>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Foglio1!$B$1</c:f>
              <c:strCache>
                <c:ptCount val="1"/>
                <c:pt idx="0">
                  <c:v>Year 1</c:v>
                </c:pt>
              </c:strCache>
            </c:strRef>
          </c:tx>
          <c:spPr>
            <a:solidFill>
              <a:schemeClr val="accent1"/>
            </a:solidFill>
          </c:spPr>
          <c:invertIfNegative val="0"/>
          <c:dLbls>
            <c:spPr>
              <a:noFill/>
              <a:ln>
                <a:noFill/>
              </a:ln>
              <a:effectLst/>
            </c:spPr>
            <c:txPr>
              <a:bodyPr/>
              <a:lstStyle/>
              <a:p>
                <a:pPr>
                  <a:defRPr sz="20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Category 1</c:v>
                </c:pt>
                <c:pt idx="1">
                  <c:v>Category 2</c:v>
                </c:pt>
                <c:pt idx="2">
                  <c:v>Category 3</c:v>
                </c:pt>
                <c:pt idx="3">
                  <c:v>Category 4</c:v>
                </c:pt>
              </c:strCache>
            </c:strRef>
          </c:cat>
          <c:val>
            <c:numRef>
              <c:f>Foglio1!$B$2:$B$5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519-432A-9471-855B594EF8DD}"/>
            </c:ext>
          </c:extLst>
        </c:ser>
        <c:dLbls>
          <c:showLegendKey val="0"/>
          <c:showVal val="0"/>
          <c:showCatName val="0"/>
          <c:showSerName val="0"/>
          <c:showPercent val="0"/>
          <c:showBubbleSize val="0"/>
        </c:dLbls>
        <c:gapWidth val="100"/>
        <c:axId val="1808716072"/>
        <c:axId val="1795064584"/>
      </c:barChart>
      <c:catAx>
        <c:axId val="1808716072"/>
        <c:scaling>
          <c:orientation val="minMax"/>
        </c:scaling>
        <c:delete val="0"/>
        <c:axPos val="b"/>
        <c:numFmt formatCode="General" sourceLinked="0"/>
        <c:majorTickMark val="out"/>
        <c:minorTickMark val="none"/>
        <c:tickLblPos val="nextTo"/>
        <c:spPr>
          <a:ln w="38100" cmpd="sng">
            <a:solidFill>
              <a:srgbClr val="000000"/>
            </a:solidFill>
          </a:ln>
        </c:spPr>
        <c:txPr>
          <a:bodyPr/>
          <a:lstStyle/>
          <a:p>
            <a:pPr>
              <a:defRPr sz="1400"/>
            </a:pPr>
            <a:endParaRPr lang="it-IT"/>
          </a:p>
        </c:txPr>
        <c:crossAx val="1795064584"/>
        <c:crosses val="autoZero"/>
        <c:auto val="1"/>
        <c:lblAlgn val="ctr"/>
        <c:lblOffset val="100"/>
        <c:noMultiLvlLbl val="0"/>
      </c:catAx>
      <c:valAx>
        <c:axId val="1795064584"/>
        <c:scaling>
          <c:orientation val="minMax"/>
        </c:scaling>
        <c:delete val="0"/>
        <c:axPos val="l"/>
        <c:majorGridlines>
          <c:spPr>
            <a:ln w="12700" cmpd="sng">
              <a:solidFill>
                <a:srgbClr val="595959"/>
              </a:solidFill>
              <a:prstDash val="dash"/>
            </a:ln>
          </c:spPr>
        </c:majorGridlines>
        <c:numFmt formatCode="General" sourceLinked="1"/>
        <c:majorTickMark val="out"/>
        <c:minorTickMark val="none"/>
        <c:tickLblPos val="nextTo"/>
        <c:spPr>
          <a:ln>
            <a:solidFill>
              <a:srgbClr val="000000"/>
            </a:solidFill>
          </a:ln>
        </c:spPr>
        <c:txPr>
          <a:bodyPr/>
          <a:lstStyle/>
          <a:p>
            <a:pPr>
              <a:defRPr sz="1000"/>
            </a:pPr>
            <a:endParaRPr lang="it-IT"/>
          </a:p>
        </c:txPr>
        <c:crossAx val="1808716072"/>
        <c:crosses val="autoZero"/>
        <c:crossBetween val="between"/>
      </c:valAx>
    </c:plotArea>
    <c:plotVisOnly val="1"/>
    <c:dispBlanksAs val="gap"/>
    <c:showDLblsOverMax val="0"/>
  </c:chart>
  <c:txPr>
    <a:bodyPr/>
    <a:lstStyle/>
    <a:p>
      <a:pPr>
        <a:defRPr sz="1800"/>
      </a:pPr>
      <a:endParaRPr lang="it-IT"/>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Foglio1!$B$1</c:f>
              <c:strCache>
                <c:ptCount val="1"/>
                <c:pt idx="0">
                  <c:v>Year 1</c:v>
                </c:pt>
              </c:strCache>
            </c:strRef>
          </c:tx>
          <c:invertIfNegative val="0"/>
          <c:dLbls>
            <c:spPr>
              <a:noFill/>
              <a:ln>
                <a:noFill/>
              </a:ln>
              <a:effectLst/>
            </c:spPr>
            <c:txPr>
              <a:bodyPr/>
              <a:lstStyle/>
              <a:p>
                <a:pPr>
                  <a:defRPr sz="20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Category 1</c:v>
                </c:pt>
                <c:pt idx="1">
                  <c:v>Category 2</c:v>
                </c:pt>
                <c:pt idx="2">
                  <c:v>Category 3</c:v>
                </c:pt>
                <c:pt idx="3">
                  <c:v>Category 4</c:v>
                </c:pt>
              </c:strCache>
            </c:strRef>
          </c:cat>
          <c:val>
            <c:numRef>
              <c:f>Foglio1!$B$2:$B$5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519-432A-9471-855B594EF8DD}"/>
            </c:ext>
          </c:extLst>
        </c:ser>
        <c:ser>
          <c:idx val="1"/>
          <c:order val="1"/>
          <c:tx>
            <c:strRef>
              <c:f>Foglio1!$C$1</c:f>
              <c:strCache>
                <c:ptCount val="1"/>
                <c:pt idx="0">
                  <c:v>Year 2</c:v>
                </c:pt>
              </c:strCache>
            </c:strRef>
          </c:tx>
          <c:spPr>
            <a:solidFill>
              <a:schemeClr val="accent2"/>
            </a:solidFill>
          </c:spPr>
          <c:invertIfNegative val="0"/>
          <c:dLbls>
            <c:spPr>
              <a:noFill/>
              <a:ln>
                <a:noFill/>
              </a:ln>
              <a:effectLst/>
            </c:spPr>
            <c:txPr>
              <a:bodyPr/>
              <a:lstStyle/>
              <a:p>
                <a:pPr>
                  <a:defRPr sz="20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Category 1</c:v>
                </c:pt>
                <c:pt idx="1">
                  <c:v>Category 2</c:v>
                </c:pt>
                <c:pt idx="2">
                  <c:v>Category 3</c:v>
                </c:pt>
                <c:pt idx="3">
                  <c:v>Category 4</c:v>
                </c:pt>
              </c:strCache>
            </c:strRef>
          </c:cat>
          <c:val>
            <c:numRef>
              <c:f>Foglio1!$C$2:$C$5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519-432A-9471-855B594EF8DD}"/>
            </c:ext>
          </c:extLst>
        </c:ser>
        <c:dLbls>
          <c:showLegendKey val="0"/>
          <c:showVal val="0"/>
          <c:showCatName val="0"/>
          <c:showSerName val="0"/>
          <c:showPercent val="0"/>
          <c:showBubbleSize val="0"/>
        </c:dLbls>
        <c:gapWidth val="100"/>
        <c:axId val="-2046244024"/>
        <c:axId val="1787033496"/>
      </c:barChart>
      <c:catAx>
        <c:axId val="-2046244024"/>
        <c:scaling>
          <c:orientation val="minMax"/>
        </c:scaling>
        <c:delete val="0"/>
        <c:axPos val="b"/>
        <c:numFmt formatCode="General" sourceLinked="0"/>
        <c:majorTickMark val="out"/>
        <c:minorTickMark val="none"/>
        <c:tickLblPos val="nextTo"/>
        <c:spPr>
          <a:ln w="38100" cmpd="sng">
            <a:solidFill>
              <a:srgbClr val="000000"/>
            </a:solidFill>
          </a:ln>
        </c:spPr>
        <c:txPr>
          <a:bodyPr/>
          <a:lstStyle/>
          <a:p>
            <a:pPr>
              <a:defRPr sz="1400"/>
            </a:pPr>
            <a:endParaRPr lang="it-IT"/>
          </a:p>
        </c:txPr>
        <c:crossAx val="1787033496"/>
        <c:crosses val="autoZero"/>
        <c:auto val="1"/>
        <c:lblAlgn val="ctr"/>
        <c:lblOffset val="100"/>
        <c:noMultiLvlLbl val="0"/>
      </c:catAx>
      <c:valAx>
        <c:axId val="1787033496"/>
        <c:scaling>
          <c:orientation val="minMax"/>
        </c:scaling>
        <c:delete val="0"/>
        <c:axPos val="l"/>
        <c:majorGridlines>
          <c:spPr>
            <a:ln w="12700" cmpd="sng">
              <a:solidFill>
                <a:srgbClr val="595959"/>
              </a:solidFill>
              <a:prstDash val="dash"/>
            </a:ln>
          </c:spPr>
        </c:majorGridlines>
        <c:numFmt formatCode="General" sourceLinked="1"/>
        <c:majorTickMark val="out"/>
        <c:minorTickMark val="none"/>
        <c:tickLblPos val="nextTo"/>
        <c:spPr>
          <a:ln>
            <a:solidFill>
              <a:srgbClr val="000000"/>
            </a:solidFill>
          </a:ln>
        </c:spPr>
        <c:txPr>
          <a:bodyPr/>
          <a:lstStyle/>
          <a:p>
            <a:pPr>
              <a:defRPr sz="1000"/>
            </a:pPr>
            <a:endParaRPr lang="it-IT"/>
          </a:p>
        </c:txPr>
        <c:crossAx val="-2046244024"/>
        <c:crosses val="autoZero"/>
        <c:crossBetween val="between"/>
      </c:valAx>
    </c:plotArea>
    <c:legend>
      <c:legendPos val="r"/>
      <c:overlay val="0"/>
      <c:txPr>
        <a:bodyPr/>
        <a:lstStyle/>
        <a:p>
          <a:pPr>
            <a:defRPr sz="1400"/>
          </a:pPr>
          <a:endParaRPr lang="it-IT"/>
        </a:p>
      </c:txPr>
    </c:legend>
    <c:plotVisOnly val="1"/>
    <c:dispBlanksAs val="gap"/>
    <c:showDLblsOverMax val="0"/>
  </c:chart>
  <c:txPr>
    <a:bodyPr/>
    <a:lstStyle/>
    <a:p>
      <a:pPr>
        <a:defRPr sz="1800"/>
      </a:pPr>
      <a:endParaRPr lang="it-IT"/>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Foglio1!$B$1</c:f>
              <c:strCache>
                <c:ptCount val="1"/>
                <c:pt idx="0">
                  <c:v>Year 1</c:v>
                </c:pt>
              </c:strCache>
            </c:strRef>
          </c:tx>
          <c:spPr>
            <a:solidFill>
              <a:schemeClr val="accent1"/>
            </a:solidFill>
          </c:spPr>
          <c:invertIfNegative val="0"/>
          <c:dLbls>
            <c:spPr>
              <a:noFill/>
              <a:ln>
                <a:noFill/>
              </a:ln>
              <a:effectLst/>
            </c:spPr>
            <c:txPr>
              <a:bodyPr/>
              <a:lstStyle/>
              <a:p>
                <a:pPr>
                  <a:defRPr sz="18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Category 1</c:v>
                </c:pt>
                <c:pt idx="1">
                  <c:v>Category 2</c:v>
                </c:pt>
                <c:pt idx="2">
                  <c:v>Category 3</c:v>
                </c:pt>
                <c:pt idx="3">
                  <c:v>Category 4</c:v>
                </c:pt>
              </c:strCache>
            </c:strRef>
          </c:cat>
          <c:val>
            <c:numRef>
              <c:f>Foglio1!$B$2:$B$5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519-432A-9471-855B594EF8DD}"/>
            </c:ext>
          </c:extLst>
        </c:ser>
        <c:ser>
          <c:idx val="1"/>
          <c:order val="1"/>
          <c:tx>
            <c:strRef>
              <c:f>Foglio1!$C$1</c:f>
              <c:strCache>
                <c:ptCount val="1"/>
                <c:pt idx="0">
                  <c:v>Year 2</c:v>
                </c:pt>
              </c:strCache>
            </c:strRef>
          </c:tx>
          <c:spPr>
            <a:solidFill>
              <a:schemeClr val="accent2"/>
            </a:solidFill>
          </c:spPr>
          <c:invertIfNegative val="0"/>
          <c:dLbls>
            <c:spPr>
              <a:noFill/>
              <a:ln>
                <a:noFill/>
              </a:ln>
              <a:effectLst/>
            </c:spPr>
            <c:txPr>
              <a:bodyPr/>
              <a:lstStyle/>
              <a:p>
                <a:pPr>
                  <a:defRPr sz="18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Category 1</c:v>
                </c:pt>
                <c:pt idx="1">
                  <c:v>Category 2</c:v>
                </c:pt>
                <c:pt idx="2">
                  <c:v>Category 3</c:v>
                </c:pt>
                <c:pt idx="3">
                  <c:v>Category 4</c:v>
                </c:pt>
              </c:strCache>
            </c:strRef>
          </c:cat>
          <c:val>
            <c:numRef>
              <c:f>Foglio1!$C$2:$C$5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519-432A-9471-855B594EF8DD}"/>
            </c:ext>
          </c:extLst>
        </c:ser>
        <c:ser>
          <c:idx val="2"/>
          <c:order val="2"/>
          <c:tx>
            <c:strRef>
              <c:f>Foglio1!$D$1</c:f>
              <c:strCache>
                <c:ptCount val="1"/>
                <c:pt idx="0">
                  <c:v>Year 3</c:v>
                </c:pt>
              </c:strCache>
            </c:strRef>
          </c:tx>
          <c:spPr>
            <a:solidFill>
              <a:schemeClr val="accent3"/>
            </a:solidFill>
          </c:spPr>
          <c:invertIfNegative val="0"/>
          <c:dLbls>
            <c:spPr>
              <a:noFill/>
              <a:ln>
                <a:noFill/>
              </a:ln>
              <a:effectLst/>
            </c:spPr>
            <c:txPr>
              <a:bodyPr/>
              <a:lstStyle/>
              <a:p>
                <a:pPr>
                  <a:defRPr sz="18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Category 1</c:v>
                </c:pt>
                <c:pt idx="1">
                  <c:v>Category 2</c:v>
                </c:pt>
                <c:pt idx="2">
                  <c:v>Category 3</c:v>
                </c:pt>
                <c:pt idx="3">
                  <c:v>Category 4</c:v>
                </c:pt>
              </c:strCache>
            </c:strRef>
          </c:cat>
          <c:val>
            <c:numRef>
              <c:f>Foglio1!$D$2:$D$5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519-432A-9471-855B594EF8DD}"/>
            </c:ext>
          </c:extLst>
        </c:ser>
        <c:dLbls>
          <c:showLegendKey val="0"/>
          <c:showVal val="1"/>
          <c:showCatName val="0"/>
          <c:showSerName val="0"/>
          <c:showPercent val="0"/>
          <c:showBubbleSize val="0"/>
        </c:dLbls>
        <c:gapWidth val="150"/>
        <c:axId val="1803936024"/>
        <c:axId val="-2000489736"/>
      </c:barChart>
      <c:catAx>
        <c:axId val="1803936024"/>
        <c:scaling>
          <c:orientation val="minMax"/>
        </c:scaling>
        <c:delete val="0"/>
        <c:axPos val="b"/>
        <c:numFmt formatCode="General" sourceLinked="0"/>
        <c:majorTickMark val="out"/>
        <c:minorTickMark val="none"/>
        <c:tickLblPos val="nextTo"/>
        <c:spPr>
          <a:ln w="38100" cmpd="sng">
            <a:solidFill>
              <a:srgbClr val="000000"/>
            </a:solidFill>
          </a:ln>
        </c:spPr>
        <c:txPr>
          <a:bodyPr/>
          <a:lstStyle/>
          <a:p>
            <a:pPr>
              <a:defRPr sz="1400"/>
            </a:pPr>
            <a:endParaRPr lang="it-IT"/>
          </a:p>
        </c:txPr>
        <c:crossAx val="-2000489736"/>
        <c:crosses val="autoZero"/>
        <c:auto val="1"/>
        <c:lblAlgn val="ctr"/>
        <c:lblOffset val="100"/>
        <c:noMultiLvlLbl val="0"/>
      </c:catAx>
      <c:valAx>
        <c:axId val="-2000489736"/>
        <c:scaling>
          <c:orientation val="minMax"/>
        </c:scaling>
        <c:delete val="0"/>
        <c:axPos val="l"/>
        <c:majorGridlines>
          <c:spPr>
            <a:ln w="12700" cmpd="sng">
              <a:solidFill>
                <a:srgbClr val="595959"/>
              </a:solidFill>
              <a:prstDash val="dash"/>
            </a:ln>
          </c:spPr>
        </c:majorGridlines>
        <c:numFmt formatCode="General" sourceLinked="1"/>
        <c:majorTickMark val="out"/>
        <c:minorTickMark val="none"/>
        <c:tickLblPos val="nextTo"/>
        <c:spPr>
          <a:ln>
            <a:solidFill>
              <a:srgbClr val="000000"/>
            </a:solidFill>
          </a:ln>
        </c:spPr>
        <c:txPr>
          <a:bodyPr/>
          <a:lstStyle/>
          <a:p>
            <a:pPr>
              <a:defRPr sz="1000"/>
            </a:pPr>
            <a:endParaRPr lang="it-IT"/>
          </a:p>
        </c:txPr>
        <c:crossAx val="1803936024"/>
        <c:crosses val="autoZero"/>
        <c:crossBetween val="between"/>
      </c:valAx>
    </c:plotArea>
    <c:legend>
      <c:legendPos val="r"/>
      <c:overlay val="0"/>
      <c:txPr>
        <a:bodyPr/>
        <a:lstStyle/>
        <a:p>
          <a:pPr>
            <a:defRPr sz="1400"/>
          </a:pPr>
          <a:endParaRPr lang="it-IT"/>
        </a:p>
      </c:txPr>
    </c:legend>
    <c:plotVisOnly val="1"/>
    <c:dispBlanksAs val="gap"/>
    <c:showDLblsOverMax val="0"/>
  </c:chart>
  <c:txPr>
    <a:bodyPr/>
    <a:lstStyle/>
    <a:p>
      <a:pPr>
        <a:defRPr sz="1800"/>
      </a:pPr>
      <a:endParaRPr lang="it-IT"/>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3243829752265"/>
          <c:y val="6.0310586176727903E-2"/>
          <c:w val="0.67114928734240697"/>
          <c:h val="0.71141491688538905"/>
        </c:manualLayout>
      </c:layout>
      <c:barChart>
        <c:barDir val="bar"/>
        <c:grouping val="clustered"/>
        <c:varyColors val="0"/>
        <c:ser>
          <c:idx val="0"/>
          <c:order val="0"/>
          <c:tx>
            <c:strRef>
              <c:f>Tabelle1!$B$1</c:f>
              <c:strCache>
                <c:ptCount val="1"/>
                <c:pt idx="0">
                  <c:v>2015</c:v>
                </c:pt>
              </c:strCache>
            </c:strRef>
          </c:tx>
          <c:spPr>
            <a:solidFill>
              <a:schemeClr val="accent2"/>
            </a:solidFill>
            <a:ln w="38100" cap="sq">
              <a:noFill/>
              <a:miter lim="800000"/>
            </a:ln>
            <a:effectLst/>
          </c:spPr>
          <c:invertIfNegative val="0"/>
          <c:dLbls>
            <c:numFmt formatCode="General&quot;%&quot;" sourceLinked="0"/>
            <c:spPr>
              <a:noFill/>
              <a:ln>
                <a:noFill/>
              </a:ln>
              <a:effectLst/>
            </c:spPr>
            <c:txPr>
              <a:bodyPr rot="0" spcFirstLastPara="1" vertOverflow="ellipsis" vert="horz" wrap="square" lIns="38100" tIns="19050" rIns="38100" bIns="19050" anchor="ctr" anchorCtr="1">
                <a:spAutoFit/>
              </a:bodyPr>
              <a:lstStyle/>
              <a:p>
                <a:pPr>
                  <a:defRPr sz="1900" b="0" i="0" u="none" strike="noStrike" kern="1200" baseline="0">
                    <a:solidFill>
                      <a:schemeClr val="bg1"/>
                    </a:solidFill>
                    <a:latin typeface="Arial Black" panose="020B0A04020102020204" pitchFamily="34" charset="0"/>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1ST TREND</c:v>
                </c:pt>
                <c:pt idx="1">
                  <c:v>2ND TREND</c:v>
                </c:pt>
                <c:pt idx="2">
                  <c:v>3RD TREND</c:v>
                </c:pt>
              </c:strCache>
            </c:strRef>
          </c:cat>
          <c:val>
            <c:numRef>
              <c:f>Tabelle1!$B$2:$B$4</c:f>
              <c:numCache>
                <c:formatCode>General</c:formatCode>
                <c:ptCount val="3"/>
                <c:pt idx="0">
                  <c:v>100</c:v>
                </c:pt>
                <c:pt idx="1">
                  <c:v>80</c:v>
                </c:pt>
                <c:pt idx="2">
                  <c:v>60</c:v>
                </c:pt>
              </c:numCache>
            </c:numRef>
          </c:val>
          <c:extLst>
            <c:ext xmlns:c16="http://schemas.microsoft.com/office/drawing/2014/chart" uri="{C3380CC4-5D6E-409C-BE32-E72D297353CC}">
              <c16:uniqueId val="{00000000-578F-40A9-82A4-8E6952803544}"/>
            </c:ext>
          </c:extLst>
        </c:ser>
        <c:ser>
          <c:idx val="1"/>
          <c:order val="1"/>
          <c:tx>
            <c:strRef>
              <c:f>Tabelle1!$C$1</c:f>
              <c:strCache>
                <c:ptCount val="1"/>
                <c:pt idx="0">
                  <c:v>2016</c:v>
                </c:pt>
              </c:strCache>
            </c:strRef>
          </c:tx>
          <c:spPr>
            <a:solidFill>
              <a:schemeClr val="accent1"/>
            </a:solidFill>
            <a:ln w="38100" cap="sq">
              <a:noFill/>
              <a:miter lim="800000"/>
            </a:ln>
            <a:effectLst/>
          </c:spPr>
          <c:invertIfNegative val="0"/>
          <c:dLbls>
            <c:numFmt formatCode="General&quot;%&quot;" sourceLinked="0"/>
            <c:spPr>
              <a:noFill/>
              <a:ln>
                <a:noFill/>
              </a:ln>
              <a:effectLst/>
            </c:spPr>
            <c:txPr>
              <a:bodyPr rot="0" spcFirstLastPara="1" vertOverflow="ellipsis" vert="horz" wrap="square" lIns="38100" tIns="19050" rIns="38100" bIns="19050" anchor="ctr" anchorCtr="1">
                <a:spAutoFit/>
              </a:bodyPr>
              <a:lstStyle/>
              <a:p>
                <a:pPr>
                  <a:defRPr sz="1900" b="0" i="0" u="none" strike="noStrike" kern="1200" baseline="0">
                    <a:solidFill>
                      <a:schemeClr val="tx1"/>
                    </a:solidFill>
                    <a:latin typeface="Arial Black" panose="020B0A04020102020204" pitchFamily="34" charset="0"/>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1ST TREND</c:v>
                </c:pt>
                <c:pt idx="1">
                  <c:v>2ND TREND</c:v>
                </c:pt>
                <c:pt idx="2">
                  <c:v>3RD TREND</c:v>
                </c:pt>
              </c:strCache>
            </c:strRef>
          </c:cat>
          <c:val>
            <c:numRef>
              <c:f>Tabelle1!$C$2:$C$4</c:f>
              <c:numCache>
                <c:formatCode>General</c:formatCode>
                <c:ptCount val="3"/>
                <c:pt idx="0">
                  <c:v>80</c:v>
                </c:pt>
                <c:pt idx="1">
                  <c:v>60</c:v>
                </c:pt>
                <c:pt idx="2">
                  <c:v>40</c:v>
                </c:pt>
              </c:numCache>
            </c:numRef>
          </c:val>
          <c:extLst>
            <c:ext xmlns:c16="http://schemas.microsoft.com/office/drawing/2014/chart" uri="{C3380CC4-5D6E-409C-BE32-E72D297353CC}">
              <c16:uniqueId val="{00000001-578F-40A9-82A4-8E6952803544}"/>
            </c:ext>
          </c:extLst>
        </c:ser>
        <c:dLbls>
          <c:dLblPos val="outEnd"/>
          <c:showLegendKey val="0"/>
          <c:showVal val="1"/>
          <c:showCatName val="0"/>
          <c:showSerName val="0"/>
          <c:showPercent val="0"/>
          <c:showBubbleSize val="0"/>
        </c:dLbls>
        <c:gapWidth val="70"/>
        <c:overlap val="-20"/>
        <c:axId val="1808080264"/>
        <c:axId val="1808477192"/>
      </c:barChart>
      <c:catAx>
        <c:axId val="1808080264"/>
        <c:scaling>
          <c:orientation val="maxMin"/>
        </c:scaling>
        <c:delete val="0"/>
        <c:axPos val="l"/>
        <c:numFmt formatCode="General" sourceLinked="1"/>
        <c:majorTickMark val="none"/>
        <c:minorTickMark val="none"/>
        <c:tickLblPos val="nextTo"/>
        <c:spPr>
          <a:noFill/>
          <a:ln w="38100" cap="flat" cmpd="sng" algn="ctr">
            <a:noFill/>
            <a:round/>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mn-cs"/>
              </a:defRPr>
            </a:pPr>
            <a:endParaRPr lang="it-IT"/>
          </a:p>
        </c:txPr>
        <c:crossAx val="1808477192"/>
        <c:crosses val="autoZero"/>
        <c:auto val="1"/>
        <c:lblAlgn val="ctr"/>
        <c:lblOffset val="100"/>
        <c:noMultiLvlLbl val="0"/>
      </c:catAx>
      <c:valAx>
        <c:axId val="1808477192"/>
        <c:scaling>
          <c:orientation val="minMax"/>
          <c:max val="100"/>
          <c:min val="0"/>
        </c:scaling>
        <c:delete val="1"/>
        <c:axPos val="b"/>
        <c:majorGridlines>
          <c:spPr>
            <a:ln w="38100" cap="flat" cmpd="sng" algn="ctr">
              <a:solidFill>
                <a:srgbClr val="595959">
                  <a:alpha val="10980"/>
                </a:srgbClr>
              </a:solidFill>
              <a:prstDash val="dash"/>
              <a:round/>
            </a:ln>
            <a:effectLst/>
          </c:spPr>
        </c:majorGridlines>
        <c:numFmt formatCode="General" sourceLinked="1"/>
        <c:majorTickMark val="out"/>
        <c:minorTickMark val="none"/>
        <c:tickLblPos val="nextTo"/>
        <c:crossAx val="1808080264"/>
        <c:crosses val="max"/>
        <c:crossBetween val="between"/>
        <c:majorUnit val="20"/>
      </c:valAx>
      <c:spPr>
        <a:noFill/>
        <a:ln>
          <a:noFill/>
        </a:ln>
        <a:effectLst/>
      </c:spPr>
    </c:plotArea>
    <c:plotVisOnly val="1"/>
    <c:dispBlanksAs val="gap"/>
    <c:showDLblsOverMax val="0"/>
  </c:chart>
  <c:spPr>
    <a:noFill/>
    <a:ln w="28575" cmpd="sng">
      <a:noFill/>
    </a:ln>
    <a:effectLst/>
  </c:spPr>
  <c:txPr>
    <a:bodyPr/>
    <a:lstStyle/>
    <a:p>
      <a:pPr>
        <a:defRPr sz="1900">
          <a:solidFill>
            <a:schemeClr val="bg1"/>
          </a:solidFill>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Foglio1!$B$1</c:f>
              <c:strCache>
                <c:ptCount val="1"/>
                <c:pt idx="0">
                  <c:v>Year 3</c:v>
                </c:pt>
              </c:strCache>
            </c:strRef>
          </c:tx>
          <c:spPr>
            <a:solidFill>
              <a:schemeClr val="accent6"/>
            </a:solidFill>
          </c:spPr>
          <c:invertIfNegative val="0"/>
          <c:dLbls>
            <c:spPr>
              <a:noFill/>
              <a:ln>
                <a:noFill/>
              </a:ln>
              <a:effectLst/>
            </c:spPr>
            <c:txPr>
              <a:bodyPr/>
              <a:lstStyle/>
              <a:p>
                <a:pPr>
                  <a:defRPr sz="12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Categoria 1</c:v>
                </c:pt>
                <c:pt idx="1">
                  <c:v>Categoria 2</c:v>
                </c:pt>
                <c:pt idx="2">
                  <c:v>Categoria 3</c:v>
                </c:pt>
                <c:pt idx="3">
                  <c:v>Categoria 4</c:v>
                </c:pt>
              </c:strCache>
            </c:strRef>
          </c:cat>
          <c:val>
            <c:numRef>
              <c:f>Foglio1!$B$2:$B$5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492-49D1-A06E-D980EFB5CF12}"/>
            </c:ext>
          </c:extLst>
        </c:ser>
        <c:ser>
          <c:idx val="1"/>
          <c:order val="1"/>
          <c:tx>
            <c:strRef>
              <c:f>Foglio1!$C$1</c:f>
              <c:strCache>
                <c:ptCount val="1"/>
                <c:pt idx="0">
                  <c:v>Year 2</c:v>
                </c:pt>
              </c:strCache>
            </c:strRef>
          </c:tx>
          <c:spPr>
            <a:solidFill>
              <a:schemeClr val="accent2"/>
            </a:solidFill>
          </c:spPr>
          <c:invertIfNegative val="0"/>
          <c:dLbls>
            <c:spPr>
              <a:noFill/>
              <a:ln>
                <a:noFill/>
              </a:ln>
              <a:effectLst/>
            </c:spPr>
            <c:txPr>
              <a:bodyPr/>
              <a:lstStyle/>
              <a:p>
                <a:pPr>
                  <a:defRPr sz="12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Categoria 1</c:v>
                </c:pt>
                <c:pt idx="1">
                  <c:v>Categoria 2</c:v>
                </c:pt>
                <c:pt idx="2">
                  <c:v>Categoria 3</c:v>
                </c:pt>
                <c:pt idx="3">
                  <c:v>Categoria 4</c:v>
                </c:pt>
              </c:strCache>
            </c:strRef>
          </c:cat>
          <c:val>
            <c:numRef>
              <c:f>Foglio1!$C$2:$C$5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492-49D1-A06E-D980EFB5CF12}"/>
            </c:ext>
          </c:extLst>
        </c:ser>
        <c:ser>
          <c:idx val="2"/>
          <c:order val="2"/>
          <c:tx>
            <c:strRef>
              <c:f>Foglio1!$D$1</c:f>
              <c:strCache>
                <c:ptCount val="1"/>
                <c:pt idx="0">
                  <c:v>Year 1</c:v>
                </c:pt>
              </c:strCache>
            </c:strRef>
          </c:tx>
          <c:spPr>
            <a:solidFill>
              <a:schemeClr val="accent1"/>
            </a:solidFill>
          </c:spPr>
          <c:invertIfNegative val="0"/>
          <c:dLbls>
            <c:spPr>
              <a:noFill/>
              <a:ln>
                <a:noFill/>
              </a:ln>
              <a:effectLst/>
            </c:spPr>
            <c:txPr>
              <a:bodyPr/>
              <a:lstStyle/>
              <a:p>
                <a:pPr>
                  <a:defRPr sz="1200">
                    <a:latin typeface="Arial Black"/>
                    <a:cs typeface="Arial Black"/>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Categoria 1</c:v>
                </c:pt>
                <c:pt idx="1">
                  <c:v>Categoria 2</c:v>
                </c:pt>
                <c:pt idx="2">
                  <c:v>Categoria 3</c:v>
                </c:pt>
                <c:pt idx="3">
                  <c:v>Categoria 4</c:v>
                </c:pt>
              </c:strCache>
            </c:strRef>
          </c:cat>
          <c:val>
            <c:numRef>
              <c:f>Foglio1!$D$2:$D$5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492-49D1-A06E-D980EFB5CF12}"/>
            </c:ext>
          </c:extLst>
        </c:ser>
        <c:dLbls>
          <c:showLegendKey val="0"/>
          <c:showVal val="1"/>
          <c:showCatName val="0"/>
          <c:showSerName val="0"/>
          <c:showPercent val="0"/>
          <c:showBubbleSize val="0"/>
        </c:dLbls>
        <c:gapWidth val="150"/>
        <c:axId val="1787407880"/>
        <c:axId val="-1982838872"/>
      </c:barChart>
      <c:catAx>
        <c:axId val="1787407880"/>
        <c:scaling>
          <c:orientation val="minMax"/>
        </c:scaling>
        <c:delete val="1"/>
        <c:axPos val="l"/>
        <c:numFmt formatCode="General" sourceLinked="0"/>
        <c:majorTickMark val="out"/>
        <c:minorTickMark val="none"/>
        <c:tickLblPos val="nextTo"/>
        <c:crossAx val="-1982838872"/>
        <c:crosses val="autoZero"/>
        <c:auto val="1"/>
        <c:lblAlgn val="ctr"/>
        <c:lblOffset val="100"/>
        <c:noMultiLvlLbl val="0"/>
      </c:catAx>
      <c:valAx>
        <c:axId val="-1982838872"/>
        <c:scaling>
          <c:orientation val="minMax"/>
        </c:scaling>
        <c:delete val="0"/>
        <c:axPos val="b"/>
        <c:majorGridlines>
          <c:spPr>
            <a:ln>
              <a:solidFill>
                <a:srgbClr val="595959"/>
              </a:solidFill>
              <a:prstDash val="dash"/>
            </a:ln>
          </c:spPr>
        </c:majorGridlines>
        <c:numFmt formatCode="General" sourceLinked="1"/>
        <c:majorTickMark val="out"/>
        <c:minorTickMark val="none"/>
        <c:tickLblPos val="nextTo"/>
        <c:spPr>
          <a:ln w="38100" cmpd="sng">
            <a:solidFill>
              <a:schemeClr val="tx1"/>
            </a:solidFill>
          </a:ln>
        </c:spPr>
        <c:txPr>
          <a:bodyPr/>
          <a:lstStyle/>
          <a:p>
            <a:pPr>
              <a:defRPr sz="1000"/>
            </a:pPr>
            <a:endParaRPr lang="it-IT"/>
          </a:p>
        </c:txPr>
        <c:crossAx val="1787407880"/>
        <c:crosses val="autoZero"/>
        <c:crossBetween val="between"/>
      </c:valAx>
    </c:plotArea>
    <c:legend>
      <c:legendPos val="b"/>
      <c:overlay val="0"/>
      <c:txPr>
        <a:bodyPr/>
        <a:lstStyle/>
        <a:p>
          <a:pPr>
            <a:defRPr sz="1400"/>
          </a:pPr>
          <a:endParaRPr lang="it-IT"/>
        </a:p>
      </c:txPr>
    </c:legend>
    <c:plotVisOnly val="1"/>
    <c:dispBlanksAs val="gap"/>
    <c:showDLblsOverMax val="0"/>
  </c:chart>
  <c:txPr>
    <a:bodyPr/>
    <a:lstStyle/>
    <a:p>
      <a:pPr>
        <a:defRPr sz="1800"/>
      </a:pPr>
      <a:endParaRPr lang="it-IT"/>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990566786912702"/>
          <c:y val="0.143643919510061"/>
          <c:w val="0.325527284123586"/>
          <c:h val="0.66974825021872297"/>
        </c:manualLayout>
      </c:layout>
      <c:pieChart>
        <c:varyColors val="1"/>
        <c:ser>
          <c:idx val="0"/>
          <c:order val="0"/>
          <c:tx>
            <c:strRef>
              <c:f>Tabelle1!$B$1</c:f>
              <c:strCache>
                <c:ptCount val="1"/>
                <c:pt idx="0">
                  <c:v>Datenreihe 1</c:v>
                </c:pt>
              </c:strCache>
            </c:strRef>
          </c:tx>
          <c:spPr>
            <a:solidFill>
              <a:schemeClr val="accent2"/>
            </a:solidFill>
            <a:ln w="38100" cap="sq">
              <a:noFill/>
              <a:miter lim="800000"/>
            </a:ln>
          </c:spPr>
          <c:explosion val="3"/>
          <c:dPt>
            <c:idx val="0"/>
            <c:bubble3D val="0"/>
            <c:spPr>
              <a:solidFill>
                <a:schemeClr val="accent2"/>
              </a:solidFill>
              <a:ln w="38100" cap="sq">
                <a:noFill/>
                <a:miter lim="800000"/>
              </a:ln>
              <a:effectLst/>
            </c:spPr>
            <c:extLst>
              <c:ext xmlns:c16="http://schemas.microsoft.com/office/drawing/2014/chart" uri="{C3380CC4-5D6E-409C-BE32-E72D297353CC}">
                <c16:uniqueId val="{00000001-326D-4934-BE87-ECC7F114982D}"/>
              </c:ext>
            </c:extLst>
          </c:dPt>
          <c:dPt>
            <c:idx val="1"/>
            <c:bubble3D val="0"/>
            <c:spPr>
              <a:solidFill>
                <a:schemeClr val="accent2"/>
              </a:solidFill>
              <a:ln w="38100" cap="sq">
                <a:noFill/>
                <a:miter lim="800000"/>
              </a:ln>
              <a:effectLst/>
            </c:spPr>
            <c:extLst>
              <c:ext xmlns:c16="http://schemas.microsoft.com/office/drawing/2014/chart" uri="{C3380CC4-5D6E-409C-BE32-E72D297353CC}">
                <c16:uniqueId val="{00000003-326D-4934-BE87-ECC7F114982D}"/>
              </c:ext>
            </c:extLst>
          </c:dPt>
          <c:dPt>
            <c:idx val="2"/>
            <c:bubble3D val="0"/>
            <c:spPr>
              <a:solidFill>
                <a:schemeClr val="accent2"/>
              </a:solidFill>
              <a:ln w="38100" cap="sq">
                <a:noFill/>
                <a:miter lim="800000"/>
              </a:ln>
              <a:effectLst/>
            </c:spPr>
            <c:extLst>
              <c:ext xmlns:c16="http://schemas.microsoft.com/office/drawing/2014/chart" uri="{C3380CC4-5D6E-409C-BE32-E72D297353CC}">
                <c16:uniqueId val="{00000005-326D-4934-BE87-ECC7F114982D}"/>
              </c:ext>
            </c:extLst>
          </c:dPt>
          <c:dPt>
            <c:idx val="3"/>
            <c:bubble3D val="0"/>
            <c:spPr>
              <a:solidFill>
                <a:schemeClr val="accent2"/>
              </a:solidFill>
              <a:ln w="38100" cap="sq">
                <a:noFill/>
                <a:miter lim="800000"/>
              </a:ln>
              <a:effectLst/>
            </c:spPr>
            <c:extLst>
              <c:ext xmlns:c16="http://schemas.microsoft.com/office/drawing/2014/chart" uri="{C3380CC4-5D6E-409C-BE32-E72D297353CC}">
                <c16:uniqueId val="{00000007-326D-4934-BE87-ECC7F114982D}"/>
              </c:ext>
            </c:extLst>
          </c:dPt>
          <c:dLbls>
            <c:numFmt formatCode="General&quot;%&quot;" sourceLinked="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Arial Black" panose="020B0A04020102020204" pitchFamily="34" charset="0"/>
                    <a:ea typeface="+mn-ea"/>
                    <a:cs typeface="+mn-cs"/>
                  </a:defRPr>
                </a:pPr>
                <a:endParaRPr lang="it-IT"/>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Tabelle1!$A$2:$A$5</c:f>
              <c:strCache>
                <c:ptCount val="4"/>
                <c:pt idx="0">
                  <c:v>1ST 
TREND</c:v>
                </c:pt>
                <c:pt idx="1">
                  <c:v>2ND 
TREND</c:v>
                </c:pt>
                <c:pt idx="2">
                  <c:v>3RD 
TREND</c:v>
                </c:pt>
                <c:pt idx="3">
                  <c:v>4TH 
TREND</c:v>
                </c:pt>
              </c:strCache>
            </c:strRef>
          </c:cat>
          <c:val>
            <c:numRef>
              <c:f>Tabelle1!$B$2:$B$5</c:f>
              <c:numCache>
                <c:formatCode>General</c:formatCode>
                <c:ptCount val="4"/>
                <c:pt idx="0">
                  <c:v>30</c:v>
                </c:pt>
                <c:pt idx="1">
                  <c:v>20</c:v>
                </c:pt>
                <c:pt idx="2">
                  <c:v>10</c:v>
                </c:pt>
                <c:pt idx="3">
                  <c:v>30</c:v>
                </c:pt>
              </c:numCache>
            </c:numRef>
          </c:val>
          <c:extLst>
            <c:ext xmlns:c16="http://schemas.microsoft.com/office/drawing/2014/chart" uri="{C3380CC4-5D6E-409C-BE32-E72D297353CC}">
              <c16:uniqueId val="{00000008-326D-4934-BE87-ECC7F114982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28575" cmpd="sng">
      <a:noFill/>
    </a:ln>
    <a:effectLst/>
  </c:spPr>
  <c:txPr>
    <a:bodyPr/>
    <a:lstStyle/>
    <a:p>
      <a:pPr>
        <a:defRPr sz="1900">
          <a:solidFill>
            <a:schemeClr val="bg1"/>
          </a:solidFill>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Foglio1!$B$1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7847-4C49-861A-ABA46E139323}"/>
              </c:ext>
            </c:extLst>
          </c:dPt>
          <c:dPt>
            <c:idx val="1"/>
            <c:bubble3D val="0"/>
            <c:spPr>
              <a:solidFill>
                <a:schemeClr val="accent2"/>
              </a:solidFill>
            </c:spPr>
            <c:extLst>
              <c:ext xmlns:c16="http://schemas.microsoft.com/office/drawing/2014/chart" uri="{C3380CC4-5D6E-409C-BE32-E72D297353CC}">
                <c16:uniqueId val="{00000003-7847-4C49-861A-ABA46E139323}"/>
              </c:ext>
            </c:extLst>
          </c:dPt>
          <c:dPt>
            <c:idx val="2"/>
            <c:bubble3D val="0"/>
            <c:spPr>
              <a:solidFill>
                <a:schemeClr val="accent3"/>
              </a:solidFill>
            </c:spPr>
            <c:extLst>
              <c:ext xmlns:c16="http://schemas.microsoft.com/office/drawing/2014/chart" uri="{C3380CC4-5D6E-409C-BE32-E72D297353CC}">
                <c16:uniqueId val="{00000005-7847-4C49-861A-ABA46E139323}"/>
              </c:ext>
            </c:extLst>
          </c:dPt>
          <c:dPt>
            <c:idx val="3"/>
            <c:bubble3D val="0"/>
            <c:spPr>
              <a:solidFill>
                <a:schemeClr val="accent4"/>
              </a:solidFill>
            </c:spPr>
            <c:extLst>
              <c:ext xmlns:c16="http://schemas.microsoft.com/office/drawing/2014/chart" uri="{C3380CC4-5D6E-409C-BE32-E72D297353CC}">
                <c16:uniqueId val="{00000007-7847-4C49-861A-ABA46E139323}"/>
              </c:ext>
            </c:extLst>
          </c:dPt>
          <c:dPt>
            <c:idx val="4"/>
            <c:bubble3D val="0"/>
            <c:spPr>
              <a:solidFill>
                <a:schemeClr val="accent5"/>
              </a:solidFill>
            </c:spPr>
            <c:extLst>
              <c:ext xmlns:c16="http://schemas.microsoft.com/office/drawing/2014/chart" uri="{C3380CC4-5D6E-409C-BE32-E72D297353CC}">
                <c16:uniqueId val="{00000009-7847-4C49-861A-ABA46E139323}"/>
              </c:ext>
            </c:extLst>
          </c:dPt>
          <c:dPt>
            <c:idx val="5"/>
            <c:bubble3D val="0"/>
            <c:spPr>
              <a:solidFill>
                <a:schemeClr val="accent6"/>
              </a:solidFill>
            </c:spPr>
            <c:extLst>
              <c:ext xmlns:c16="http://schemas.microsoft.com/office/drawing/2014/chart" uri="{C3380CC4-5D6E-409C-BE32-E72D297353CC}">
                <c16:uniqueId val="{0000000B-7847-4C49-861A-ABA46E139323}"/>
              </c:ext>
            </c:extLst>
          </c:dPt>
          <c:dLbls>
            <c:spPr>
              <a:noFill/>
              <a:ln>
                <a:noFill/>
              </a:ln>
              <a:effectLst/>
            </c:spPr>
            <c:txPr>
              <a:bodyPr/>
              <a:lstStyle/>
              <a:p>
                <a:pPr>
                  <a:defRPr sz="2000">
                    <a:solidFill>
                      <a:schemeClr val="bg1"/>
                    </a:solidFill>
                    <a:latin typeface="Arial Black"/>
                    <a:cs typeface="Arial Black"/>
                  </a:defRPr>
                </a:pPr>
                <a:endParaRPr lang="it-IT"/>
              </a:p>
            </c:txPr>
            <c:showLegendKey val="0"/>
            <c:showVal val="0"/>
            <c:showCatName val="0"/>
            <c:showSerName val="0"/>
            <c:showPercent val="1"/>
            <c:showBubbleSize val="0"/>
            <c:showLeaderLines val="1"/>
            <c:extLst>
              <c:ext xmlns:c15="http://schemas.microsoft.com/office/drawing/2012/chart" uri="{CE6537A1-D6FC-4f65-9D91-7224C49458BB}"/>
            </c:extLst>
          </c:dLbls>
          <c:cat>
            <c:strRef>
              <c:f>Foglio1!$A$2:$A$7</c:f>
              <c:strCache>
                <c:ptCount val="6"/>
                <c:pt idx="0">
                  <c:v>Year 1</c:v>
                </c:pt>
                <c:pt idx="1">
                  <c:v>Year 2</c:v>
                </c:pt>
                <c:pt idx="2">
                  <c:v>Year 3</c:v>
                </c:pt>
                <c:pt idx="3">
                  <c:v>Year 4</c:v>
                </c:pt>
                <c:pt idx="4">
                  <c:v>Year 5</c:v>
                </c:pt>
                <c:pt idx="5">
                  <c:v>Year 6</c:v>
                </c:pt>
              </c:strCache>
            </c:strRef>
          </c:cat>
          <c:val>
            <c:numRef>
              <c:f>Foglio1!$B$2:$B$7</c:f>
              <c:numCache>
                <c:formatCode>General</c:formatCode>
                <c:ptCount val="6"/>
                <c:pt idx="0">
                  <c:v>8.2000000000000011</c:v>
                </c:pt>
                <c:pt idx="1">
                  <c:v>3.2</c:v>
                </c:pt>
                <c:pt idx="2">
                  <c:v>1.4</c:v>
                </c:pt>
                <c:pt idx="3">
                  <c:v>1.2</c:v>
                </c:pt>
                <c:pt idx="4">
                  <c:v>1.2</c:v>
                </c:pt>
                <c:pt idx="5">
                  <c:v>0.8</c:v>
                </c:pt>
              </c:numCache>
            </c:numRef>
          </c:val>
          <c:extLst>
            <c:ext xmlns:c16="http://schemas.microsoft.com/office/drawing/2014/chart" uri="{C3380CC4-5D6E-409C-BE32-E72D297353CC}">
              <c16:uniqueId val="{00000000-1B9A-405C-8013-95C5DA51B3F2}"/>
            </c:ext>
          </c:extLst>
        </c:ser>
        <c:dLbls>
          <c:showLegendKey val="0"/>
          <c:showVal val="0"/>
          <c:showCatName val="0"/>
          <c:showSerName val="0"/>
          <c:showPercent val="1"/>
          <c:showBubbleSize val="0"/>
          <c:showLeaderLines val="1"/>
        </c:dLbls>
        <c:firstSliceAng val="0"/>
        <c:holeSize val="50"/>
      </c:doughnutChart>
    </c:plotArea>
    <c:legend>
      <c:legendPos val="r"/>
      <c:layout>
        <c:manualLayout>
          <c:xMode val="edge"/>
          <c:yMode val="edge"/>
          <c:x val="0.76382879956271899"/>
          <c:y val="0.33657556802141703"/>
          <c:w val="0.150398987122462"/>
          <c:h val="0.326848863957165"/>
        </c:manualLayout>
      </c:layout>
      <c:overlay val="0"/>
      <c:txPr>
        <a:bodyPr/>
        <a:lstStyle/>
        <a:p>
          <a:pPr>
            <a:defRPr sz="1400"/>
          </a:pPr>
          <a:endParaRPr lang="it-IT"/>
        </a:p>
      </c:txPr>
    </c:legend>
    <c:plotVisOnly val="1"/>
    <c:dispBlanksAs val="gap"/>
    <c:showDLblsOverMax val="0"/>
  </c:chart>
  <c:txPr>
    <a:bodyPr/>
    <a:lstStyle/>
    <a:p>
      <a:pPr>
        <a:defRPr sz="1800"/>
      </a:pPr>
      <a:endParaRPr lang="it-IT"/>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6D4E21-AA1D-BE49-8829-DEA10D5CF4C8}" type="datetimeFigureOut">
              <a:rPr lang="it-IT" smtClean="0"/>
              <a:t>07/07/2021</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F8DF2B-E534-A049-A267-F065CD458300}" type="slidenum">
              <a:rPr lang="it-IT" smtClean="0"/>
              <a:t>‹#›</a:t>
            </a:fld>
            <a:endParaRPr lang="it-IT"/>
          </a:p>
        </p:txBody>
      </p:sp>
    </p:spTree>
    <p:extLst>
      <p:ext uri="{BB962C8B-B14F-4D97-AF65-F5344CB8AC3E}">
        <p14:creationId xmlns:p14="http://schemas.microsoft.com/office/powerpoint/2010/main" val="884890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6D68F-7DBE-1C48-BC1F-E6A07B52C7E0}" type="datetimeFigureOut">
              <a:rPr lang="it-IT" smtClean="0"/>
              <a:t>07/07/2021</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C7627C-DB68-9A4D-8B30-F0E92B6BDF8F}" type="slidenum">
              <a:rPr lang="it-IT" smtClean="0"/>
              <a:t>‹#›</a:t>
            </a:fld>
            <a:endParaRPr lang="it-IT"/>
          </a:p>
        </p:txBody>
      </p:sp>
    </p:spTree>
    <p:extLst>
      <p:ext uri="{BB962C8B-B14F-4D97-AF65-F5344CB8AC3E}">
        <p14:creationId xmlns:p14="http://schemas.microsoft.com/office/powerpoint/2010/main" val="24650326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docker.com/engine/reference/builder/#from" TargetMode="External"/><Relationship Id="rId7" Type="http://schemas.openxmlformats.org/officeDocument/2006/relationships/hyperlink" Target="https://docs.docker.com/engine/reference/builder/#entrypoint"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docker.com/engine/reference/builder/#copy" TargetMode="External"/><Relationship Id="rId5" Type="http://schemas.openxmlformats.org/officeDocument/2006/relationships/hyperlink" Target="https://docs.docker.com/engine/reference/builder/#env" TargetMode="External"/><Relationship Id="rId4" Type="http://schemas.openxmlformats.org/officeDocument/2006/relationships/hyperlink" Target="https://docs.docker.com/engine/reference/builder/#workdir"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docker.com/engine/reference/builder/#from" TargetMode="External"/><Relationship Id="rId7" Type="http://schemas.openxmlformats.org/officeDocument/2006/relationships/hyperlink" Target="https://docs.docker.com/engine/reference/builder/#entrypoint"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docker.com/engine/reference/builder/#copy" TargetMode="External"/><Relationship Id="rId5" Type="http://schemas.openxmlformats.org/officeDocument/2006/relationships/hyperlink" Target="https://docs.docker.com/engine/reference/builder/#env" TargetMode="External"/><Relationship Id="rId4" Type="http://schemas.openxmlformats.org/officeDocument/2006/relationships/hyperlink" Target="https://docs.docker.com/engine/reference/builder/#workdir"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penliberty.io/guides/kubernetes-intro.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CAC7627C-DB68-9A4D-8B30-F0E92B6BDF8F}" type="slidenum">
              <a:rPr lang="it-IT" smtClean="0"/>
              <a:t>1</a:t>
            </a:fld>
            <a:endParaRPr lang="it-IT"/>
          </a:p>
        </p:txBody>
      </p:sp>
    </p:spTree>
    <p:extLst>
      <p:ext uri="{BB962C8B-B14F-4D97-AF65-F5344CB8AC3E}">
        <p14:creationId xmlns:p14="http://schemas.microsoft.com/office/powerpoint/2010/main" val="193162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Prima di poter effettuare una richiesta a [</a:t>
            </a:r>
            <a:r>
              <a:rPr lang="it-IT" dirty="0" err="1"/>
              <a:t>hostname</a:t>
            </a:r>
            <a:r>
              <a:rPr lang="it-IT" dirty="0"/>
              <a:t>]:31000 o [</a:t>
            </a:r>
            <a:r>
              <a:rPr lang="it-IT" dirty="0" err="1"/>
              <a:t>hostname</a:t>
            </a:r>
            <a:r>
              <a:rPr lang="it-IT" dirty="0"/>
              <a:t>]:32000, devi modificare il gruppo di sicurezza per consentire il traffico in entrata attraverso le porte 31000 e 32000. Per ottenere l'ID gruppo del gruppo di sicurezza, utilizza </a:t>
            </a:r>
            <a:r>
              <a:rPr lang="it-IT" dirty="0" err="1"/>
              <a:t>aws</a:t>
            </a:r>
            <a:r>
              <a:rPr lang="it-IT" dirty="0"/>
              <a:t> ec2 comando </a:t>
            </a:r>
            <a:r>
              <a:rPr lang="it-IT" dirty="0" err="1"/>
              <a:t>description</a:t>
            </a:r>
            <a:r>
              <a:rPr lang="it-IT" dirty="0"/>
              <a:t>-security-groups: </a:t>
            </a:r>
          </a:p>
          <a:p>
            <a:endParaRPr lang="it-IT" dirty="0"/>
          </a:p>
          <a:p>
            <a:r>
              <a:rPr lang="it-IT" dirty="0"/>
              <a:t>poi, aggiungi le seguenti regole al gruppo di sicurezza per consentire il traffico in entrata attraverso le porte 31000 e 32000. Non dimenticare di sostituire [security-group-id] per l'ID nell'output del comando precedente. </a:t>
            </a:r>
          </a:p>
          <a:p>
            <a:r>
              <a:rPr lang="it-IT" dirty="0"/>
              <a:t>Dopo di aver aggiunto le regole in entrata al gruppo di sicurezza, potresti dover attendere alcuni minuti prima di provare ad accedere ai </a:t>
            </a:r>
            <a:r>
              <a:rPr lang="it-IT" dirty="0" err="1"/>
              <a:t>microservizi</a:t>
            </a:r>
            <a:r>
              <a:rPr lang="it-IT" dirty="0"/>
              <a:t> di sistema e di inventario. </a:t>
            </a:r>
          </a:p>
          <a:p>
            <a:endParaRPr lang="it-IT" dirty="0"/>
          </a:p>
          <a:p>
            <a:r>
              <a:rPr lang="it-IT" dirty="0"/>
              <a:t>Prendi nota di EXTERNAL-IP nell'output del seguente comando. È il nome </a:t>
            </a:r>
            <a:r>
              <a:rPr lang="it-IT" dirty="0" err="1"/>
              <a:t>host</a:t>
            </a:r>
            <a:r>
              <a:rPr lang="it-IT" dirty="0"/>
              <a:t> che in seguito sostituirai in [</a:t>
            </a:r>
            <a:r>
              <a:rPr lang="it-IT" dirty="0" err="1"/>
              <a:t>hostname</a:t>
            </a:r>
            <a:r>
              <a:rPr lang="it-IT" dirty="0"/>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28</a:t>
            </a:fld>
            <a:endParaRPr lang="it-IT"/>
          </a:p>
        </p:txBody>
      </p:sp>
    </p:spTree>
    <p:extLst>
      <p:ext uri="{BB962C8B-B14F-4D97-AF65-F5344CB8AC3E}">
        <p14:creationId xmlns:p14="http://schemas.microsoft.com/office/powerpoint/2010/main" val="1859774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CAC7627C-DB68-9A4D-8B30-F0E92B6BDF8F}" type="slidenum">
              <a:rPr lang="it-IT" smtClean="0"/>
              <a:t>31</a:t>
            </a:fld>
            <a:endParaRPr lang="it-IT"/>
          </a:p>
        </p:txBody>
      </p:sp>
    </p:spTree>
    <p:extLst>
      <p:ext uri="{BB962C8B-B14F-4D97-AF65-F5344CB8AC3E}">
        <p14:creationId xmlns:p14="http://schemas.microsoft.com/office/powerpoint/2010/main" val="218817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Terraform init</a:t>
            </a:r>
          </a:p>
          <a:p>
            <a:r>
              <a:rPr lang="it-IT" dirty="0" smtClean="0"/>
              <a:t>Terraform</a:t>
            </a:r>
            <a:r>
              <a:rPr lang="it-IT" baseline="0" dirty="0" smtClean="0"/>
              <a:t> apply</a:t>
            </a:r>
          </a:p>
          <a:p>
            <a:endParaRPr lang="it-IT" baseline="0" dirty="0" smtClean="0"/>
          </a:p>
          <a:p>
            <a:r>
              <a:rPr lang="it-IT" baseline="0" dirty="0" smtClean="0"/>
              <a:t>In case of error </a:t>
            </a:r>
          </a:p>
          <a:p>
            <a:pPr marL="0" marR="0" indent="0" algn="l" defTabSz="457200" rtl="0" eaLnBrk="1" fontAlgn="auto" latinLnBrk="0" hangingPunct="1">
              <a:lnSpc>
                <a:spcPct val="100000"/>
              </a:lnSpc>
              <a:spcBef>
                <a:spcPts val="0"/>
              </a:spcBef>
              <a:spcAft>
                <a:spcPts val="0"/>
              </a:spcAft>
              <a:buClrTx/>
              <a:buSzTx/>
              <a:buFontTx/>
              <a:buNone/>
              <a:tabLst/>
              <a:defRPr/>
            </a:pPr>
            <a:r>
              <a:rPr lang="it-IT" sz="1200" b="0" i="0" kern="1200" dirty="0" smtClean="0">
                <a:solidFill>
                  <a:schemeClr val="tx1"/>
                </a:solidFill>
                <a:effectLst/>
                <a:latin typeface="+mn-lt"/>
                <a:ea typeface="+mn-ea"/>
                <a:cs typeface="+mn-cs"/>
              </a:rPr>
              <a:t>sudo nano /etc/resolv.conf -&gt; mettere 8.8.8.8</a:t>
            </a:r>
          </a:p>
          <a:p>
            <a:endParaRPr lang="it-IT" dirty="0"/>
          </a:p>
        </p:txBody>
      </p:sp>
      <p:sp>
        <p:nvSpPr>
          <p:cNvPr id="4" name="Slide Number Placeholder 3"/>
          <p:cNvSpPr>
            <a:spLocks noGrp="1"/>
          </p:cNvSpPr>
          <p:nvPr>
            <p:ph type="sldNum" sz="quarter" idx="10"/>
          </p:nvPr>
        </p:nvSpPr>
        <p:spPr/>
        <p:txBody>
          <a:bodyPr/>
          <a:lstStyle/>
          <a:p>
            <a:fld id="{CAC7627C-DB68-9A4D-8B30-F0E92B6BDF8F}" type="slidenum">
              <a:rPr lang="it-IT" smtClean="0"/>
              <a:t>32</a:t>
            </a:fld>
            <a:endParaRPr lang="it-IT"/>
          </a:p>
        </p:txBody>
      </p:sp>
    </p:spTree>
    <p:extLst>
      <p:ext uri="{BB962C8B-B14F-4D97-AF65-F5344CB8AC3E}">
        <p14:creationId xmlns:p14="http://schemas.microsoft.com/office/powerpoint/2010/main" val="2327298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above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includes the following commands:</a:t>
            </a:r>
          </a:p>
          <a:p>
            <a:r>
              <a:rPr lang="en-US" sz="1200" b="0" i="0" u="sng" kern="1200" dirty="0" smtClean="0">
                <a:solidFill>
                  <a:schemeClr val="tx1"/>
                </a:solidFill>
                <a:effectLst/>
                <a:latin typeface="+mn-lt"/>
                <a:ea typeface="+mn-ea"/>
                <a:cs typeface="+mn-cs"/>
                <a:hlinkClick r:id="rId3"/>
              </a:rPr>
              <a:t>FROM</a:t>
            </a:r>
            <a:r>
              <a:rPr lang="en-US" sz="1200" b="0" i="0" kern="1200" dirty="0" smtClean="0">
                <a:solidFill>
                  <a:schemeClr val="tx1"/>
                </a:solidFill>
                <a:effectLst/>
                <a:latin typeface="+mn-lt"/>
                <a:ea typeface="+mn-ea"/>
                <a:cs typeface="+mn-cs"/>
              </a:rPr>
              <a:t> defines the base layer for the container, in this case, a version of </a:t>
            </a:r>
            <a:r>
              <a:rPr lang="en-US" sz="1200" b="0" i="0" kern="1200" dirty="0" err="1" smtClean="0">
                <a:solidFill>
                  <a:schemeClr val="tx1"/>
                </a:solidFill>
                <a:effectLst/>
                <a:latin typeface="+mn-lt"/>
                <a:ea typeface="+mn-ea"/>
                <a:cs typeface="+mn-cs"/>
              </a:rPr>
              <a:t>OpenJDK</a:t>
            </a:r>
            <a:r>
              <a:rPr lang="en-US" sz="1200" b="0" i="0" kern="1200" dirty="0" smtClean="0">
                <a:solidFill>
                  <a:schemeClr val="tx1"/>
                </a:solidFill>
                <a:effectLst/>
                <a:latin typeface="+mn-lt"/>
                <a:ea typeface="+mn-ea"/>
                <a:cs typeface="+mn-cs"/>
              </a:rPr>
              <a:t> 11</a:t>
            </a:r>
          </a:p>
          <a:p>
            <a:r>
              <a:rPr lang="en-US" sz="1200" b="0" i="0" u="sng" kern="1200" dirty="0" smtClean="0">
                <a:solidFill>
                  <a:schemeClr val="tx1"/>
                </a:solidFill>
                <a:effectLst/>
                <a:latin typeface="+mn-lt"/>
                <a:ea typeface="+mn-ea"/>
                <a:cs typeface="+mn-cs"/>
                <a:hlinkClick r:id="rId4"/>
              </a:rPr>
              <a:t>'WORKDIR'</a:t>
            </a:r>
            <a:r>
              <a:rPr lang="en-US" sz="1200" b="0" i="0" kern="1200" dirty="0" smtClean="0">
                <a:solidFill>
                  <a:schemeClr val="tx1"/>
                </a:solidFill>
                <a:effectLst/>
                <a:latin typeface="+mn-lt"/>
                <a:ea typeface="+mn-ea"/>
                <a:cs typeface="+mn-cs"/>
              </a:rPr>
              <a:t> sets the working directory to /opt/. Every subsequent instruction runs from within that folder</a:t>
            </a:r>
          </a:p>
          <a:p>
            <a:r>
              <a:rPr lang="en-US" sz="1200" b="0" i="0" u="sng" kern="1200" dirty="0" smtClean="0">
                <a:solidFill>
                  <a:schemeClr val="tx1"/>
                </a:solidFill>
                <a:effectLst/>
                <a:latin typeface="+mn-lt"/>
                <a:ea typeface="+mn-ea"/>
                <a:cs typeface="+mn-cs"/>
                <a:hlinkClick r:id="rId5"/>
              </a:rPr>
              <a:t>'ENV'</a:t>
            </a:r>
            <a:r>
              <a:rPr lang="en-US" sz="1200" b="0" i="0" kern="1200" dirty="0" smtClean="0">
                <a:solidFill>
                  <a:schemeClr val="tx1"/>
                </a:solidFill>
                <a:effectLst/>
                <a:latin typeface="+mn-lt"/>
                <a:ea typeface="+mn-ea"/>
                <a:cs typeface="+mn-cs"/>
              </a:rPr>
              <a:t> is used to set an environment variable</a:t>
            </a:r>
          </a:p>
          <a:p>
            <a:r>
              <a:rPr lang="en-US" sz="1200" b="0" i="0" u="sng" kern="1200" dirty="0" smtClean="0">
                <a:solidFill>
                  <a:schemeClr val="tx1"/>
                </a:solidFill>
                <a:effectLst/>
                <a:latin typeface="+mn-lt"/>
                <a:ea typeface="+mn-ea"/>
                <a:cs typeface="+mn-cs"/>
                <a:hlinkClick r:id="rId6"/>
              </a:rPr>
              <a:t>COPY</a:t>
            </a:r>
            <a:r>
              <a:rPr lang="en-US" sz="1200" b="0" i="0" kern="1200" dirty="0" smtClean="0">
                <a:solidFill>
                  <a:schemeClr val="tx1"/>
                </a:solidFill>
                <a:effectLst/>
                <a:latin typeface="+mn-lt"/>
                <a:ea typeface="+mn-ea"/>
                <a:cs typeface="+mn-cs"/>
              </a:rPr>
              <a:t> copies the jar files from the /target/ into the /opt/ directory inside the container</a:t>
            </a:r>
          </a:p>
          <a:p>
            <a:r>
              <a:rPr lang="en-US" sz="1200" b="0" i="0" u="sng" kern="1200" dirty="0" smtClean="0">
                <a:solidFill>
                  <a:schemeClr val="tx1"/>
                </a:solidFill>
                <a:effectLst/>
                <a:latin typeface="+mn-lt"/>
                <a:ea typeface="+mn-ea"/>
                <a:cs typeface="+mn-cs"/>
                <a:hlinkClick r:id="rId7"/>
              </a:rPr>
              <a:t>ENTRYPOINT</a:t>
            </a:r>
            <a:r>
              <a:rPr lang="en-US" sz="1200" b="0" i="0" kern="1200" dirty="0" smtClean="0">
                <a:solidFill>
                  <a:schemeClr val="tx1"/>
                </a:solidFill>
                <a:effectLst/>
                <a:latin typeface="+mn-lt"/>
                <a:ea typeface="+mn-ea"/>
                <a:cs typeface="+mn-cs"/>
              </a:rPr>
              <a:t> executes java $JAVA_OPTS -jar app.jar inside the container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now build a container image from your app with the following command:</a:t>
            </a:r>
          </a:p>
          <a:p>
            <a:r>
              <a:rPr lang="en-US" sz="1200" b="0" i="0" kern="1200" dirty="0" smtClean="0">
                <a:solidFill>
                  <a:schemeClr val="tx1"/>
                </a:solidFill>
                <a:effectLst/>
                <a:latin typeface="+mn-lt"/>
                <a:ea typeface="+mn-ea"/>
                <a:cs typeface="+mn-cs"/>
              </a:rPr>
              <a:t>Note the following about this command:</a:t>
            </a:r>
          </a:p>
          <a:p>
            <a:r>
              <a:rPr lang="en-US" sz="1200" b="0" i="0" kern="1200" dirty="0" smtClean="0">
                <a:solidFill>
                  <a:schemeClr val="tx1"/>
                </a:solidFill>
                <a:effectLst/>
                <a:latin typeface="+mn-lt"/>
                <a:ea typeface="+mn-ea"/>
                <a:cs typeface="+mn-cs"/>
              </a:rPr>
              <a:t>-t </a:t>
            </a:r>
            <a:r>
              <a:rPr lang="en-US" sz="1200" b="0" i="0" kern="1200" dirty="0" err="1" smtClean="0">
                <a:solidFill>
                  <a:schemeClr val="tx1"/>
                </a:solidFill>
                <a:effectLst/>
                <a:latin typeface="+mn-lt"/>
                <a:ea typeface="+mn-ea"/>
                <a:cs typeface="+mn-cs"/>
              </a:rPr>
              <a:t>knote</a:t>
            </a:r>
            <a:r>
              <a:rPr lang="en-US" sz="1200" b="0" i="0" kern="1200" dirty="0" smtClean="0">
                <a:solidFill>
                  <a:schemeClr val="tx1"/>
                </a:solidFill>
                <a:effectLst/>
                <a:latin typeface="+mn-lt"/>
                <a:ea typeface="+mn-ea"/>
                <a:cs typeface="+mn-cs"/>
              </a:rPr>
              <a:t>-java defines the name ("tag") of your container — in this case, your container is just called </a:t>
            </a:r>
            <a:r>
              <a:rPr lang="en-US" sz="1200" b="0" i="0" kern="1200" dirty="0" err="1" smtClean="0">
                <a:solidFill>
                  <a:schemeClr val="tx1"/>
                </a:solidFill>
                <a:effectLst/>
                <a:latin typeface="+mn-lt"/>
                <a:ea typeface="+mn-ea"/>
                <a:cs typeface="+mn-cs"/>
              </a:rPr>
              <a:t>knote</a:t>
            </a:r>
            <a:r>
              <a:rPr lang="en-US" sz="1200" b="0" i="0" kern="1200" dirty="0" smtClean="0">
                <a:solidFill>
                  <a:schemeClr val="tx1"/>
                </a:solidFill>
                <a:effectLst/>
                <a:latin typeface="+mn-lt"/>
                <a:ea typeface="+mn-ea"/>
                <a:cs typeface="+mn-cs"/>
              </a:rPr>
              <a:t>-java</a:t>
            </a:r>
          </a:p>
          <a:p>
            <a:r>
              <a:rPr lang="en-US" sz="1200" b="0" i="0" kern="1200" dirty="0" smtClean="0">
                <a:solidFill>
                  <a:schemeClr val="tx1"/>
                </a:solidFill>
                <a:effectLst/>
                <a:latin typeface="+mn-lt"/>
                <a:ea typeface="+mn-ea"/>
                <a:cs typeface="+mn-cs"/>
              </a:rPr>
              <a:t>. is the location of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and application code — in this case, it's the current directory</a:t>
            </a:r>
          </a:p>
          <a:p>
            <a:r>
              <a:rPr lang="en-US" sz="1200" b="0" i="0" kern="1200" dirty="0" smtClean="0">
                <a:solidFill>
                  <a:schemeClr val="tx1"/>
                </a:solidFill>
                <a:effectLst/>
                <a:latin typeface="+mn-lt"/>
                <a:ea typeface="+mn-ea"/>
                <a:cs typeface="+mn-cs"/>
              </a:rPr>
              <a:t>The command executes the steps outlined in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one by one:</a:t>
            </a:r>
          </a:p>
          <a:p>
            <a:r>
              <a:rPr lang="en-US" sz="1200" b="1" i="0" kern="1200" dirty="0" smtClean="0">
                <a:solidFill>
                  <a:schemeClr val="tx1"/>
                </a:solidFill>
                <a:effectLst/>
                <a:latin typeface="+mn-lt"/>
                <a:ea typeface="+mn-ea"/>
                <a:cs typeface="+mn-cs"/>
              </a:rPr>
              <a:t>The output is a Docker image.</a:t>
            </a: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What is a Docker image?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Docker image is an archive containing all the files that go in a container.</a:t>
            </a:r>
          </a:p>
          <a:p>
            <a:r>
              <a:rPr lang="en-US" sz="1200" b="0" i="0" kern="1200" dirty="0" smtClean="0">
                <a:solidFill>
                  <a:schemeClr val="tx1"/>
                </a:solidFill>
                <a:effectLst/>
                <a:latin typeface="+mn-lt"/>
                <a:ea typeface="+mn-ea"/>
                <a:cs typeface="+mn-cs"/>
              </a:rPr>
              <a:t>You can create many Docker containers from the same Docker image: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33</a:t>
            </a:fld>
            <a:endParaRPr lang="it-IT"/>
          </a:p>
        </p:txBody>
      </p:sp>
    </p:spTree>
    <p:extLst>
      <p:ext uri="{BB962C8B-B14F-4D97-AF65-F5344CB8AC3E}">
        <p14:creationId xmlns:p14="http://schemas.microsoft.com/office/powerpoint/2010/main" val="405342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Pushing the images to a registry allows the cluster to create pods by using your container images. The registry that </a:t>
            </a:r>
            <a:r>
              <a:rPr lang="en-US" sz="1200" b="0" i="0" kern="1200" dirty="0" smtClean="0">
                <a:solidFill>
                  <a:schemeClr val="tx1"/>
                </a:solidFill>
                <a:effectLst/>
                <a:latin typeface="+mn-lt"/>
                <a:ea typeface="+mn-ea"/>
                <a:cs typeface="+mn-cs"/>
              </a:rPr>
              <a:t>I am using </a:t>
            </a:r>
            <a:r>
              <a:rPr lang="en-US" sz="1200" b="0" i="0" kern="1200" dirty="0" smtClean="0">
                <a:solidFill>
                  <a:schemeClr val="tx1"/>
                </a:solidFill>
                <a:effectLst/>
                <a:latin typeface="+mn-lt"/>
                <a:ea typeface="+mn-ea"/>
                <a:cs typeface="+mn-cs"/>
              </a:rPr>
              <a:t>is </a:t>
            </a:r>
            <a:r>
              <a:rPr lang="en-US" sz="1200" b="0" i="0" kern="1200" dirty="0" err="1" smtClean="0">
                <a:solidFill>
                  <a:schemeClr val="tx1"/>
                </a:solidFill>
                <a:effectLst/>
                <a:latin typeface="+mn-lt"/>
                <a:ea typeface="+mn-ea"/>
                <a:cs typeface="+mn-cs"/>
              </a:rPr>
              <a:t>dockerhub</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you must authenticate your Docker client to your </a:t>
            </a:r>
            <a:r>
              <a:rPr lang="en-US" sz="1200" b="0" i="0" kern="1200" dirty="0" smtClean="0">
                <a:solidFill>
                  <a:schemeClr val="tx1"/>
                </a:solidFill>
                <a:effectLst/>
                <a:latin typeface="+mn-lt"/>
                <a:ea typeface="+mn-ea"/>
                <a:cs typeface="+mn-cs"/>
              </a:rPr>
              <a:t>registry</a:t>
            </a:r>
            <a:r>
              <a:rPr lang="en-US" sz="1200" b="0" i="0" kern="1200" dirty="0" smtClean="0">
                <a:solidFill>
                  <a:schemeClr val="tx1"/>
                </a:solidFill>
                <a:effectLst/>
                <a:latin typeface="+mn-lt"/>
                <a:ea typeface="+mn-ea"/>
                <a:cs typeface="+mn-cs"/>
              </a:rPr>
              <a:t>. Start by running the </a:t>
            </a:r>
            <a:r>
              <a:rPr lang="en-US" dirty="0" smtClean="0"/>
              <a:t>login</a:t>
            </a:r>
            <a:r>
              <a:rPr lang="en-US" sz="1200" b="0" i="0" kern="1200" dirty="0" smtClean="0">
                <a:solidFill>
                  <a:schemeClr val="tx1"/>
                </a:solidFill>
                <a:effectLst/>
                <a:latin typeface="+mn-lt"/>
                <a:ea typeface="+mn-ea"/>
                <a:cs typeface="+mn-cs"/>
              </a:rPr>
              <a:t> command: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Next</a:t>
            </a:r>
            <a:r>
              <a:rPr lang="en-US" sz="1200" b="0" i="0" kern="1200" dirty="0" smtClean="0">
                <a:solidFill>
                  <a:schemeClr val="tx1"/>
                </a:solidFill>
                <a:effectLst/>
                <a:latin typeface="+mn-lt"/>
                <a:ea typeface="+mn-ea"/>
                <a:cs typeface="+mn-cs"/>
              </a:rPr>
              <a:t>, make a repository to store the image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Take note of the repository URI for both the </a:t>
            </a:r>
            <a:r>
              <a:rPr lang="en-US" dirty="0" smtClean="0"/>
              <a:t>system</a:t>
            </a:r>
            <a:r>
              <a:rPr lang="en-US" sz="1200" b="0" i="0" kern="1200" dirty="0" smtClean="0">
                <a:solidFill>
                  <a:schemeClr val="tx1"/>
                </a:solidFill>
                <a:effectLst/>
                <a:latin typeface="+mn-lt"/>
                <a:ea typeface="+mn-ea"/>
                <a:cs typeface="+mn-cs"/>
              </a:rPr>
              <a:t> and </a:t>
            </a:r>
            <a:r>
              <a:rPr lang="en-US" dirty="0" smtClean="0"/>
              <a:t>inventory</a:t>
            </a:r>
            <a:r>
              <a:rPr lang="en-US" sz="1200" b="0" i="0" kern="1200" dirty="0" smtClean="0">
                <a:solidFill>
                  <a:schemeClr val="tx1"/>
                </a:solidFill>
                <a:effectLst/>
                <a:latin typeface="+mn-lt"/>
                <a:ea typeface="+mn-ea"/>
                <a:cs typeface="+mn-cs"/>
              </a:rPr>
              <a:t> repositories, as you need them when you tag and push your images. Next, you need to tag your container images with the relevant data about your registry: </a:t>
            </a:r>
          </a:p>
          <a:p>
            <a:r>
              <a:rPr lang="en-US" sz="1200" b="0" i="0" kern="1200" dirty="0" smtClean="0">
                <a:solidFill>
                  <a:schemeClr val="tx1"/>
                </a:solidFill>
                <a:effectLst/>
                <a:latin typeface="+mn-lt"/>
                <a:ea typeface="+mn-ea"/>
                <a:cs typeface="+mn-cs"/>
              </a:rPr>
              <a:t>Next, you need to tag your container images with the relevant data about your registry:</a:t>
            </a:r>
          </a:p>
          <a:p>
            <a:r>
              <a:rPr lang="en-US" sz="1200" b="0" i="0" kern="1200" dirty="0" smtClean="0">
                <a:solidFill>
                  <a:schemeClr val="tx1"/>
                </a:solidFill>
                <a:effectLst/>
                <a:latin typeface="+mn-lt"/>
                <a:ea typeface="+mn-ea"/>
                <a:cs typeface="+mn-cs"/>
              </a:rPr>
              <a:t>Finally, push your images to the registry:</a:t>
            </a:r>
          </a:p>
          <a:p>
            <a:r>
              <a:rPr lang="en-US" sz="1200" b="0" i="0" kern="1200" dirty="0" smtClean="0">
                <a:solidFill>
                  <a:schemeClr val="tx1"/>
                </a:solidFill>
                <a:effectLst/>
                <a:latin typeface="+mn-lt"/>
                <a:ea typeface="+mn-ea"/>
                <a:cs typeface="+mn-cs"/>
              </a:rPr>
              <a:t>When you tag and push your images, remember to substitute </a:t>
            </a:r>
            <a:r>
              <a:rPr lang="en-US" dirty="0" smtClean="0"/>
              <a:t>[system-repository-</a:t>
            </a:r>
            <a:r>
              <a:rPr lang="en-US" dirty="0" err="1" smtClean="0"/>
              <a:t>uri</a:t>
            </a:r>
            <a:r>
              <a:rPr lang="en-US" dirty="0" smtClean="0"/>
              <a:t>]</a:t>
            </a:r>
            <a:r>
              <a:rPr lang="en-US" sz="1200" b="0" i="0" kern="1200" dirty="0" smtClean="0">
                <a:solidFill>
                  <a:schemeClr val="tx1"/>
                </a:solidFill>
                <a:effectLst/>
                <a:latin typeface="+mn-lt"/>
                <a:ea typeface="+mn-ea"/>
                <a:cs typeface="+mn-cs"/>
              </a:rPr>
              <a:t> and </a:t>
            </a:r>
            <a:r>
              <a:rPr lang="en-US" dirty="0" smtClean="0"/>
              <a:t>[inventory-repository-</a:t>
            </a:r>
            <a:r>
              <a:rPr lang="en-US" dirty="0" err="1" smtClean="0"/>
              <a:t>uri</a:t>
            </a:r>
            <a:r>
              <a:rPr lang="en-US" dirty="0" smtClean="0"/>
              <a:t>]</a:t>
            </a:r>
            <a:r>
              <a:rPr lang="en-US" sz="1200" b="0" i="0" kern="1200" dirty="0" smtClean="0">
                <a:solidFill>
                  <a:schemeClr val="tx1"/>
                </a:solidFill>
                <a:effectLst/>
                <a:latin typeface="+mn-lt"/>
                <a:ea typeface="+mn-ea"/>
                <a:cs typeface="+mn-cs"/>
              </a:rPr>
              <a:t> with the appropriate URI for the system and inventory repositories.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34</a:t>
            </a:fld>
            <a:endParaRPr lang="it-IT"/>
          </a:p>
        </p:txBody>
      </p:sp>
    </p:spTree>
    <p:extLst>
      <p:ext uri="{BB962C8B-B14F-4D97-AF65-F5344CB8AC3E}">
        <p14:creationId xmlns:p14="http://schemas.microsoft.com/office/powerpoint/2010/main" val="3204072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that your container images are built, deploy them using a Kubernetes resource definition.</a:t>
            </a:r>
          </a:p>
          <a:p>
            <a:r>
              <a:rPr lang="en-US" sz="1200" b="0" i="0" kern="1200" dirty="0" smtClean="0">
                <a:solidFill>
                  <a:schemeClr val="tx1"/>
                </a:solidFill>
                <a:effectLst/>
                <a:latin typeface="+mn-lt"/>
                <a:ea typeface="+mn-ea"/>
                <a:cs typeface="+mn-cs"/>
              </a:rPr>
              <a:t>A Kubernetes resource definition is a </a:t>
            </a:r>
            <a:r>
              <a:rPr lang="en-US" sz="1200" b="0" i="0" kern="1200" dirty="0" err="1" smtClean="0">
                <a:solidFill>
                  <a:schemeClr val="tx1"/>
                </a:solidFill>
                <a:effectLst/>
                <a:latin typeface="+mn-lt"/>
                <a:ea typeface="+mn-ea"/>
                <a:cs typeface="+mn-cs"/>
              </a:rPr>
              <a:t>yaml</a:t>
            </a:r>
            <a:r>
              <a:rPr lang="en-US" sz="1200" b="0" i="0" kern="1200" dirty="0" smtClean="0">
                <a:solidFill>
                  <a:schemeClr val="tx1"/>
                </a:solidFill>
                <a:effectLst/>
                <a:latin typeface="+mn-lt"/>
                <a:ea typeface="+mn-ea"/>
                <a:cs typeface="+mn-cs"/>
              </a:rPr>
              <a:t> file that contains a description of all your deployments, services, or any other resources that you want to deploy. All resources can also be deleted from the cluster by using the same </a:t>
            </a:r>
            <a:r>
              <a:rPr lang="en-US" sz="1200" b="0" i="0" kern="1200" dirty="0" err="1" smtClean="0">
                <a:solidFill>
                  <a:schemeClr val="tx1"/>
                </a:solidFill>
                <a:effectLst/>
                <a:latin typeface="+mn-lt"/>
                <a:ea typeface="+mn-ea"/>
                <a:cs typeface="+mn-cs"/>
              </a:rPr>
              <a:t>yaml</a:t>
            </a:r>
            <a:r>
              <a:rPr lang="en-US" sz="1200" b="0" i="0" kern="1200" dirty="0" smtClean="0">
                <a:solidFill>
                  <a:schemeClr val="tx1"/>
                </a:solidFill>
                <a:effectLst/>
                <a:latin typeface="+mn-lt"/>
                <a:ea typeface="+mn-ea"/>
                <a:cs typeface="+mn-cs"/>
              </a:rPr>
              <a:t> file that you used to deploy them. The </a:t>
            </a:r>
            <a:r>
              <a:rPr lang="en-US" sz="1200" b="0" i="0" kern="1200" dirty="0" err="1" smtClean="0">
                <a:solidFill>
                  <a:schemeClr val="tx1"/>
                </a:solidFill>
                <a:effectLst/>
                <a:latin typeface="+mn-lt"/>
                <a:ea typeface="+mn-ea"/>
                <a:cs typeface="+mn-cs"/>
              </a:rPr>
              <a:t>kube</a:t>
            </a:r>
            <a:r>
              <a:rPr lang="en-US" sz="1200" b="0" i="0" kern="1200" dirty="0" smtClean="0">
                <a:solidFill>
                  <a:schemeClr val="tx1"/>
                </a:solidFill>
                <a:effectLst/>
                <a:latin typeface="+mn-lt"/>
                <a:ea typeface="+mn-ea"/>
                <a:cs typeface="+mn-cs"/>
              </a:rPr>
              <a:t> resource definition </a:t>
            </a:r>
            <a:r>
              <a:rPr lang="en-US" sz="1200" b="0" i="0" kern="1200" dirty="0" smtClean="0">
                <a:solidFill>
                  <a:schemeClr val="tx1"/>
                </a:solidFill>
                <a:effectLst/>
                <a:latin typeface="+mn-lt"/>
                <a:ea typeface="+mn-ea"/>
                <a:cs typeface="+mn-cs"/>
              </a:rPr>
              <a:t>folder </a:t>
            </a:r>
            <a:r>
              <a:rPr lang="en-US" sz="1200" b="0" i="0" kern="1200" dirty="0" smtClean="0">
                <a:solidFill>
                  <a:schemeClr val="tx1"/>
                </a:solidFill>
                <a:effectLst/>
                <a:latin typeface="+mn-lt"/>
                <a:ea typeface="+mn-ea"/>
                <a:cs typeface="+mn-cs"/>
              </a:rPr>
              <a:t>is provided for you.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access the </a:t>
            </a:r>
            <a:r>
              <a:rPr lang="en-US" sz="1200" b="0" i="0" kern="1200" dirty="0" err="1" smtClean="0">
                <a:solidFill>
                  <a:schemeClr val="tx1"/>
                </a:solidFill>
                <a:effectLst/>
                <a:latin typeface="+mn-lt"/>
                <a:ea typeface="+mn-ea"/>
                <a:cs typeface="+mn-cs"/>
              </a:rPr>
              <a:t>kubeconfig</a:t>
            </a:r>
            <a:r>
              <a:rPr lang="en-US" sz="1200" b="0" i="0" kern="1200" dirty="0" smtClean="0">
                <a:solidFill>
                  <a:schemeClr val="tx1"/>
                </a:solidFill>
                <a:effectLst/>
                <a:latin typeface="+mn-lt"/>
                <a:ea typeface="+mn-ea"/>
                <a:cs typeface="+mn-cs"/>
              </a:rPr>
              <a:t> for your cluster via the VCN-Native public endpoint, copy the following command: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35</a:t>
            </a:fld>
            <a:endParaRPr lang="it-IT"/>
          </a:p>
        </p:txBody>
      </p:sp>
    </p:spTree>
    <p:extLst>
      <p:ext uri="{BB962C8B-B14F-4D97-AF65-F5344CB8AC3E}">
        <p14:creationId xmlns:p14="http://schemas.microsoft.com/office/powerpoint/2010/main" val="224280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you can make a request to </a:t>
            </a:r>
            <a:r>
              <a:rPr lang="en-US" dirty="0" smtClean="0"/>
              <a:t>[hostname]:31000</a:t>
            </a:r>
            <a:r>
              <a:rPr lang="en-US" sz="1200" b="0" i="0" kern="1200" dirty="0" smtClean="0">
                <a:solidFill>
                  <a:schemeClr val="tx1"/>
                </a:solidFill>
                <a:effectLst/>
                <a:latin typeface="+mn-lt"/>
                <a:ea typeface="+mn-ea"/>
                <a:cs typeface="+mn-cs"/>
              </a:rPr>
              <a:t> or </a:t>
            </a:r>
            <a:r>
              <a:rPr lang="en-US" dirty="0" smtClean="0"/>
              <a:t>[hostname]:32000</a:t>
            </a:r>
            <a:r>
              <a:rPr lang="en-US" sz="1200" b="0" i="0" kern="1200" dirty="0" smtClean="0">
                <a:solidFill>
                  <a:schemeClr val="tx1"/>
                </a:solidFill>
                <a:effectLst/>
                <a:latin typeface="+mn-lt"/>
                <a:ea typeface="+mn-ea"/>
                <a:cs typeface="+mn-cs"/>
              </a:rPr>
              <a:t>, you must modify the security group to allow incoming traffic through ports </a:t>
            </a:r>
            <a:r>
              <a:rPr lang="en-US" dirty="0" smtClean="0"/>
              <a:t>31000</a:t>
            </a:r>
            <a:r>
              <a:rPr lang="en-US" sz="1200" b="0" i="0" kern="1200" dirty="0" smtClean="0">
                <a:solidFill>
                  <a:schemeClr val="tx1"/>
                </a:solidFill>
                <a:effectLst/>
                <a:latin typeface="+mn-lt"/>
                <a:ea typeface="+mn-ea"/>
                <a:cs typeface="+mn-cs"/>
              </a:rPr>
              <a:t> and </a:t>
            </a:r>
            <a:r>
              <a:rPr lang="en-US" dirty="0" smtClean="0"/>
              <a:t>32000</a:t>
            </a:r>
            <a:r>
              <a:rPr lang="en-US" sz="1200" b="0" i="0" kern="1200" dirty="0" smtClean="0">
                <a:solidFill>
                  <a:schemeClr val="tx1"/>
                </a:solidFill>
                <a:effectLst/>
                <a:latin typeface="+mn-lt"/>
                <a:ea typeface="+mn-ea"/>
                <a:cs typeface="+mn-cs"/>
              </a:rPr>
              <a:t>. To get the </a:t>
            </a:r>
            <a:r>
              <a:rPr lang="en-US" dirty="0" smtClean="0"/>
              <a:t>group-id</a:t>
            </a:r>
            <a:r>
              <a:rPr lang="en-US" sz="1200" b="0" i="0" kern="1200" dirty="0" smtClean="0">
                <a:solidFill>
                  <a:schemeClr val="tx1"/>
                </a:solidFill>
                <a:effectLst/>
                <a:latin typeface="+mn-lt"/>
                <a:ea typeface="+mn-ea"/>
                <a:cs typeface="+mn-cs"/>
              </a:rPr>
              <a:t> of the security group, use the </a:t>
            </a:r>
            <a:r>
              <a:rPr lang="en-US" dirty="0" err="1" smtClean="0"/>
              <a:t>aws</a:t>
            </a:r>
            <a:r>
              <a:rPr lang="en-US" dirty="0" smtClean="0"/>
              <a:t> ec2 describe-security-groups</a:t>
            </a:r>
            <a:r>
              <a:rPr lang="en-US" sz="1200" b="0" i="0" kern="1200" dirty="0" smtClean="0">
                <a:solidFill>
                  <a:schemeClr val="tx1"/>
                </a:solidFill>
                <a:effectLst/>
                <a:latin typeface="+mn-lt"/>
                <a:ea typeface="+mn-ea"/>
                <a:cs typeface="+mn-cs"/>
              </a:rPr>
              <a:t> command: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Then, add the following rules to the security group to allow incoming traffic through ports </a:t>
            </a:r>
            <a:r>
              <a:rPr lang="en-US" dirty="0" smtClean="0"/>
              <a:t>31000</a:t>
            </a:r>
            <a:r>
              <a:rPr lang="en-US" sz="1200" b="0" i="0" kern="1200" dirty="0" smtClean="0">
                <a:solidFill>
                  <a:schemeClr val="tx1"/>
                </a:solidFill>
                <a:effectLst/>
                <a:latin typeface="+mn-lt"/>
                <a:ea typeface="+mn-ea"/>
                <a:cs typeface="+mn-cs"/>
              </a:rPr>
              <a:t> and </a:t>
            </a:r>
            <a:r>
              <a:rPr lang="en-US" dirty="0" smtClean="0"/>
              <a:t>32000</a:t>
            </a:r>
            <a:r>
              <a:rPr lang="en-US" sz="1200" b="0" i="0" kern="1200" dirty="0" smtClean="0">
                <a:solidFill>
                  <a:schemeClr val="tx1"/>
                </a:solidFill>
                <a:effectLst/>
                <a:latin typeface="+mn-lt"/>
                <a:ea typeface="+mn-ea"/>
                <a:cs typeface="+mn-cs"/>
              </a:rPr>
              <a:t>. Don’t forget to substitute </a:t>
            </a:r>
            <a:r>
              <a:rPr lang="en-US" dirty="0" smtClean="0"/>
              <a:t>[security-group-id]</a:t>
            </a:r>
            <a:r>
              <a:rPr lang="en-US" sz="1200" b="0" i="0" kern="1200" dirty="0" smtClean="0">
                <a:solidFill>
                  <a:schemeClr val="tx1"/>
                </a:solidFill>
                <a:effectLst/>
                <a:latin typeface="+mn-lt"/>
                <a:ea typeface="+mn-ea"/>
                <a:cs typeface="+mn-cs"/>
              </a:rPr>
              <a:t> for the </a:t>
            </a:r>
            <a:r>
              <a:rPr lang="en-US" dirty="0" smtClean="0"/>
              <a:t>ID</a:t>
            </a:r>
            <a:r>
              <a:rPr lang="en-US" sz="1200" b="0" i="0" kern="1200" dirty="0" smtClean="0">
                <a:solidFill>
                  <a:schemeClr val="tx1"/>
                </a:solidFill>
                <a:effectLst/>
                <a:latin typeface="+mn-lt"/>
                <a:ea typeface="+mn-ea"/>
                <a:cs typeface="+mn-cs"/>
              </a:rPr>
              <a:t> in the output of the previous command.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you are finished adding the inbound rules to the security group, you might need to wait a few minutes before you try to access the </a:t>
            </a:r>
            <a:r>
              <a:rPr lang="en-US" dirty="0" smtClean="0"/>
              <a:t>system</a:t>
            </a:r>
            <a:r>
              <a:rPr lang="en-US" sz="1200" b="0" i="0" kern="1200" dirty="0" smtClean="0">
                <a:solidFill>
                  <a:schemeClr val="tx1"/>
                </a:solidFill>
                <a:effectLst/>
                <a:latin typeface="+mn-lt"/>
                <a:ea typeface="+mn-ea"/>
                <a:cs typeface="+mn-cs"/>
              </a:rPr>
              <a:t> and </a:t>
            </a:r>
            <a:r>
              <a:rPr lang="en-US" dirty="0" smtClean="0"/>
              <a:t>inventory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Take note of the </a:t>
            </a:r>
            <a:r>
              <a:rPr lang="en-US" dirty="0" smtClean="0"/>
              <a:t>EXTERNAL-IP</a:t>
            </a:r>
            <a:r>
              <a:rPr lang="en-US" sz="1200" b="0" i="0" kern="1200" dirty="0" smtClean="0">
                <a:solidFill>
                  <a:schemeClr val="tx1"/>
                </a:solidFill>
                <a:effectLst/>
                <a:latin typeface="+mn-lt"/>
                <a:ea typeface="+mn-ea"/>
                <a:cs typeface="+mn-cs"/>
              </a:rPr>
              <a:t> in the output of the following command. It is the hostname you will later substitute into </a:t>
            </a:r>
            <a:r>
              <a:rPr lang="en-US" dirty="0" smtClean="0"/>
              <a:t>[hostname]</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36</a:t>
            </a:fld>
            <a:endParaRPr lang="it-IT"/>
          </a:p>
        </p:txBody>
      </p:sp>
    </p:spTree>
    <p:extLst>
      <p:ext uri="{BB962C8B-B14F-4D97-AF65-F5344CB8AC3E}">
        <p14:creationId xmlns:p14="http://schemas.microsoft.com/office/powerpoint/2010/main" val="150429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create your AKS cluster, use the </a:t>
            </a:r>
            <a:r>
              <a:rPr lang="en-US" dirty="0" err="1" smtClean="0"/>
              <a:t>az</a:t>
            </a:r>
            <a:r>
              <a:rPr lang="en-US" dirty="0" smtClean="0"/>
              <a:t> </a:t>
            </a:r>
            <a:r>
              <a:rPr lang="en-US" dirty="0" err="1" smtClean="0"/>
              <a:t>aks</a:t>
            </a:r>
            <a:r>
              <a:rPr lang="en-US" dirty="0" smtClean="0"/>
              <a:t> create</a:t>
            </a:r>
            <a:r>
              <a:rPr lang="en-US" sz="1200" b="0" i="0" kern="1200" dirty="0" smtClean="0">
                <a:solidFill>
                  <a:schemeClr val="tx1"/>
                </a:solidFill>
                <a:effectLst/>
                <a:latin typeface="+mn-lt"/>
                <a:ea typeface="+mn-ea"/>
                <a:cs typeface="+mn-cs"/>
              </a:rPr>
              <a:t> cluster command. When the cluster is created, the command outputs information about the cluster. You might need to wait while your cluster is being created.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option </a:t>
            </a:r>
            <a:r>
              <a:rPr lang="en-US" dirty="0" smtClean="0"/>
              <a:t>--node-count -c</a:t>
            </a:r>
            <a:r>
              <a:rPr lang="en-US" sz="1200" b="0" i="0" kern="1200" dirty="0" smtClean="0">
                <a:solidFill>
                  <a:schemeClr val="tx1"/>
                </a:solidFill>
                <a:effectLst/>
                <a:latin typeface="+mn-lt"/>
                <a:ea typeface="+mn-ea"/>
                <a:cs typeface="+mn-cs"/>
              </a:rPr>
              <a:t> can also be added to this </a:t>
            </a:r>
            <a:r>
              <a:rPr lang="en-US" dirty="0" err="1" smtClean="0"/>
              <a:t>az</a:t>
            </a:r>
            <a:r>
              <a:rPr lang="en-US" dirty="0" smtClean="0"/>
              <a:t> </a:t>
            </a:r>
            <a:r>
              <a:rPr lang="en-US" dirty="0" err="1" smtClean="0"/>
              <a:t>aks</a:t>
            </a:r>
            <a:r>
              <a:rPr lang="en-US" dirty="0" smtClean="0"/>
              <a:t> create</a:t>
            </a:r>
            <a:r>
              <a:rPr lang="en-US" sz="1200" b="0" i="0" kern="1200" dirty="0" smtClean="0">
                <a:solidFill>
                  <a:schemeClr val="tx1"/>
                </a:solidFill>
                <a:effectLst/>
                <a:latin typeface="+mn-lt"/>
                <a:ea typeface="+mn-ea"/>
                <a:cs typeface="+mn-cs"/>
              </a:rPr>
              <a:t> command to create a cluster with a certain number of nodes in the Kubernetes node pool. By default, if this option is excluded, three nodes are assigned to the node pool.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AKS cluster requires a service principal, which is an identity that is used to represent a resource in Azure that can be assigned roles and permissions to interact with other resources and the Azure API. The </a:t>
            </a:r>
            <a:r>
              <a:rPr lang="en-US" dirty="0" err="1" smtClean="0"/>
              <a:t>az</a:t>
            </a:r>
            <a:r>
              <a:rPr lang="en-US" dirty="0" smtClean="0"/>
              <a:t> </a:t>
            </a:r>
            <a:r>
              <a:rPr lang="en-US" dirty="0" err="1" smtClean="0"/>
              <a:t>aks</a:t>
            </a:r>
            <a:r>
              <a:rPr lang="en-US" dirty="0" smtClean="0"/>
              <a:t> create</a:t>
            </a:r>
            <a:r>
              <a:rPr lang="en-US" sz="1200" b="0" i="0" kern="1200" dirty="0" smtClean="0">
                <a:solidFill>
                  <a:schemeClr val="tx1"/>
                </a:solidFill>
                <a:effectLst/>
                <a:latin typeface="+mn-lt"/>
                <a:ea typeface="+mn-ea"/>
                <a:cs typeface="+mn-cs"/>
              </a:rPr>
              <a:t> command automatically generates a service principal to use with your newly created cluster.</a:t>
            </a:r>
            <a:endParaRPr lang="it-IT" dirty="0"/>
          </a:p>
        </p:txBody>
      </p:sp>
      <p:sp>
        <p:nvSpPr>
          <p:cNvPr id="4" name="Slide Number Placeholder 3"/>
          <p:cNvSpPr>
            <a:spLocks noGrp="1"/>
          </p:cNvSpPr>
          <p:nvPr>
            <p:ph type="sldNum" sz="quarter" idx="10"/>
          </p:nvPr>
        </p:nvSpPr>
        <p:spPr/>
        <p:txBody>
          <a:bodyPr/>
          <a:lstStyle/>
          <a:p>
            <a:fld id="{CAC7627C-DB68-9A4D-8B30-F0E92B6BDF8F}" type="slidenum">
              <a:rPr lang="it-IT" smtClean="0"/>
              <a:t>39</a:t>
            </a:fld>
            <a:endParaRPr lang="it-IT"/>
          </a:p>
        </p:txBody>
      </p:sp>
    </p:spTree>
    <p:extLst>
      <p:ext uri="{BB962C8B-B14F-4D97-AF65-F5344CB8AC3E}">
        <p14:creationId xmlns:p14="http://schemas.microsoft.com/office/powerpoint/2010/main" val="3043127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above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includes the following commands:</a:t>
            </a:r>
          </a:p>
          <a:p>
            <a:r>
              <a:rPr lang="en-US" sz="1200" b="0" i="0" u="sng" kern="1200" dirty="0" smtClean="0">
                <a:solidFill>
                  <a:schemeClr val="tx1"/>
                </a:solidFill>
                <a:effectLst/>
                <a:latin typeface="+mn-lt"/>
                <a:ea typeface="+mn-ea"/>
                <a:cs typeface="+mn-cs"/>
                <a:hlinkClick r:id="rId3"/>
              </a:rPr>
              <a:t>FROM</a:t>
            </a:r>
            <a:r>
              <a:rPr lang="en-US" sz="1200" b="0" i="0" kern="1200" dirty="0" smtClean="0">
                <a:solidFill>
                  <a:schemeClr val="tx1"/>
                </a:solidFill>
                <a:effectLst/>
                <a:latin typeface="+mn-lt"/>
                <a:ea typeface="+mn-ea"/>
                <a:cs typeface="+mn-cs"/>
              </a:rPr>
              <a:t> defines the base layer for the container, in this case, a version of </a:t>
            </a:r>
            <a:r>
              <a:rPr lang="en-US" sz="1200" b="0" i="0" kern="1200" dirty="0" err="1" smtClean="0">
                <a:solidFill>
                  <a:schemeClr val="tx1"/>
                </a:solidFill>
                <a:effectLst/>
                <a:latin typeface="+mn-lt"/>
                <a:ea typeface="+mn-ea"/>
                <a:cs typeface="+mn-cs"/>
              </a:rPr>
              <a:t>OpenJDK</a:t>
            </a:r>
            <a:r>
              <a:rPr lang="en-US" sz="1200" b="0" i="0" kern="1200" dirty="0" smtClean="0">
                <a:solidFill>
                  <a:schemeClr val="tx1"/>
                </a:solidFill>
                <a:effectLst/>
                <a:latin typeface="+mn-lt"/>
                <a:ea typeface="+mn-ea"/>
                <a:cs typeface="+mn-cs"/>
              </a:rPr>
              <a:t> 11</a:t>
            </a:r>
          </a:p>
          <a:p>
            <a:r>
              <a:rPr lang="en-US" sz="1200" b="0" i="0" u="sng" kern="1200" dirty="0" smtClean="0">
                <a:solidFill>
                  <a:schemeClr val="tx1"/>
                </a:solidFill>
                <a:effectLst/>
                <a:latin typeface="+mn-lt"/>
                <a:ea typeface="+mn-ea"/>
                <a:cs typeface="+mn-cs"/>
                <a:hlinkClick r:id="rId4"/>
              </a:rPr>
              <a:t>'WORKDIR'</a:t>
            </a:r>
            <a:r>
              <a:rPr lang="en-US" sz="1200" b="0" i="0" kern="1200" dirty="0" smtClean="0">
                <a:solidFill>
                  <a:schemeClr val="tx1"/>
                </a:solidFill>
                <a:effectLst/>
                <a:latin typeface="+mn-lt"/>
                <a:ea typeface="+mn-ea"/>
                <a:cs typeface="+mn-cs"/>
              </a:rPr>
              <a:t> sets the working directory to /opt/. Every subsequent instruction runs from within that folder</a:t>
            </a:r>
          </a:p>
          <a:p>
            <a:r>
              <a:rPr lang="en-US" sz="1200" b="0" i="0" u="sng" kern="1200" dirty="0" smtClean="0">
                <a:solidFill>
                  <a:schemeClr val="tx1"/>
                </a:solidFill>
                <a:effectLst/>
                <a:latin typeface="+mn-lt"/>
                <a:ea typeface="+mn-ea"/>
                <a:cs typeface="+mn-cs"/>
                <a:hlinkClick r:id="rId5"/>
              </a:rPr>
              <a:t>'ENV'</a:t>
            </a:r>
            <a:r>
              <a:rPr lang="en-US" sz="1200" b="0" i="0" kern="1200" dirty="0" smtClean="0">
                <a:solidFill>
                  <a:schemeClr val="tx1"/>
                </a:solidFill>
                <a:effectLst/>
                <a:latin typeface="+mn-lt"/>
                <a:ea typeface="+mn-ea"/>
                <a:cs typeface="+mn-cs"/>
              </a:rPr>
              <a:t> is used to set an environment variable</a:t>
            </a:r>
          </a:p>
          <a:p>
            <a:r>
              <a:rPr lang="en-US" sz="1200" b="0" i="0" u="sng" kern="1200" dirty="0" smtClean="0">
                <a:solidFill>
                  <a:schemeClr val="tx1"/>
                </a:solidFill>
                <a:effectLst/>
                <a:latin typeface="+mn-lt"/>
                <a:ea typeface="+mn-ea"/>
                <a:cs typeface="+mn-cs"/>
                <a:hlinkClick r:id="rId6"/>
              </a:rPr>
              <a:t>COPY</a:t>
            </a:r>
            <a:r>
              <a:rPr lang="en-US" sz="1200" b="0" i="0" kern="1200" dirty="0" smtClean="0">
                <a:solidFill>
                  <a:schemeClr val="tx1"/>
                </a:solidFill>
                <a:effectLst/>
                <a:latin typeface="+mn-lt"/>
                <a:ea typeface="+mn-ea"/>
                <a:cs typeface="+mn-cs"/>
              </a:rPr>
              <a:t> copies the jar files from the /target/ into the /opt/ directory inside the container</a:t>
            </a:r>
          </a:p>
          <a:p>
            <a:r>
              <a:rPr lang="en-US" sz="1200" b="0" i="0" u="sng" kern="1200" dirty="0" smtClean="0">
                <a:solidFill>
                  <a:schemeClr val="tx1"/>
                </a:solidFill>
                <a:effectLst/>
                <a:latin typeface="+mn-lt"/>
                <a:ea typeface="+mn-ea"/>
                <a:cs typeface="+mn-cs"/>
                <a:hlinkClick r:id="rId7"/>
              </a:rPr>
              <a:t>ENTRYPOINT</a:t>
            </a:r>
            <a:r>
              <a:rPr lang="en-US" sz="1200" b="0" i="0" kern="1200" dirty="0" smtClean="0">
                <a:solidFill>
                  <a:schemeClr val="tx1"/>
                </a:solidFill>
                <a:effectLst/>
                <a:latin typeface="+mn-lt"/>
                <a:ea typeface="+mn-ea"/>
                <a:cs typeface="+mn-cs"/>
              </a:rPr>
              <a:t> executes java $JAVA_OPTS -jar app.jar inside the container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now build a container image from your app with the following command:</a:t>
            </a:r>
          </a:p>
          <a:p>
            <a:r>
              <a:rPr lang="en-US" sz="1200" b="0" i="0" kern="1200" dirty="0" smtClean="0">
                <a:solidFill>
                  <a:schemeClr val="tx1"/>
                </a:solidFill>
                <a:effectLst/>
                <a:latin typeface="+mn-lt"/>
                <a:ea typeface="+mn-ea"/>
                <a:cs typeface="+mn-cs"/>
              </a:rPr>
              <a:t>Note the following about this command:</a:t>
            </a:r>
          </a:p>
          <a:p>
            <a:r>
              <a:rPr lang="en-US" sz="1200" b="0" i="0" kern="1200" dirty="0" smtClean="0">
                <a:solidFill>
                  <a:schemeClr val="tx1"/>
                </a:solidFill>
                <a:effectLst/>
                <a:latin typeface="+mn-lt"/>
                <a:ea typeface="+mn-ea"/>
                <a:cs typeface="+mn-cs"/>
              </a:rPr>
              <a:t>-t </a:t>
            </a:r>
            <a:r>
              <a:rPr lang="en-US" sz="1200" b="0" i="0" kern="1200" dirty="0" err="1" smtClean="0">
                <a:solidFill>
                  <a:schemeClr val="tx1"/>
                </a:solidFill>
                <a:effectLst/>
                <a:latin typeface="+mn-lt"/>
                <a:ea typeface="+mn-ea"/>
                <a:cs typeface="+mn-cs"/>
              </a:rPr>
              <a:t>knote</a:t>
            </a:r>
            <a:r>
              <a:rPr lang="en-US" sz="1200" b="0" i="0" kern="1200" dirty="0" smtClean="0">
                <a:solidFill>
                  <a:schemeClr val="tx1"/>
                </a:solidFill>
                <a:effectLst/>
                <a:latin typeface="+mn-lt"/>
                <a:ea typeface="+mn-ea"/>
                <a:cs typeface="+mn-cs"/>
              </a:rPr>
              <a:t>-java defines the name ("tag") of your container — in this case, your container is just called </a:t>
            </a:r>
            <a:r>
              <a:rPr lang="en-US" sz="1200" b="0" i="0" kern="1200" dirty="0" err="1" smtClean="0">
                <a:solidFill>
                  <a:schemeClr val="tx1"/>
                </a:solidFill>
                <a:effectLst/>
                <a:latin typeface="+mn-lt"/>
                <a:ea typeface="+mn-ea"/>
                <a:cs typeface="+mn-cs"/>
              </a:rPr>
              <a:t>knote</a:t>
            </a:r>
            <a:r>
              <a:rPr lang="en-US" sz="1200" b="0" i="0" kern="1200" dirty="0" smtClean="0">
                <a:solidFill>
                  <a:schemeClr val="tx1"/>
                </a:solidFill>
                <a:effectLst/>
                <a:latin typeface="+mn-lt"/>
                <a:ea typeface="+mn-ea"/>
                <a:cs typeface="+mn-cs"/>
              </a:rPr>
              <a:t>-java</a:t>
            </a:r>
          </a:p>
          <a:p>
            <a:r>
              <a:rPr lang="en-US" sz="1200" b="0" i="0" kern="1200" dirty="0" smtClean="0">
                <a:solidFill>
                  <a:schemeClr val="tx1"/>
                </a:solidFill>
                <a:effectLst/>
                <a:latin typeface="+mn-lt"/>
                <a:ea typeface="+mn-ea"/>
                <a:cs typeface="+mn-cs"/>
              </a:rPr>
              <a:t>. is the location of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and application code — in this case, it's the current directory</a:t>
            </a:r>
          </a:p>
          <a:p>
            <a:r>
              <a:rPr lang="en-US" sz="1200" b="0" i="0" kern="1200" dirty="0" smtClean="0">
                <a:solidFill>
                  <a:schemeClr val="tx1"/>
                </a:solidFill>
                <a:effectLst/>
                <a:latin typeface="+mn-lt"/>
                <a:ea typeface="+mn-ea"/>
                <a:cs typeface="+mn-cs"/>
              </a:rPr>
              <a:t>The command executes the steps outlined in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one by one:</a:t>
            </a:r>
          </a:p>
          <a:p>
            <a:r>
              <a:rPr lang="en-US" sz="1200" b="1" i="0" kern="1200" dirty="0" smtClean="0">
                <a:solidFill>
                  <a:schemeClr val="tx1"/>
                </a:solidFill>
                <a:effectLst/>
                <a:latin typeface="+mn-lt"/>
                <a:ea typeface="+mn-ea"/>
                <a:cs typeface="+mn-cs"/>
              </a:rPr>
              <a:t>The output is a Docker image.</a:t>
            </a: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What is a Docker image?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Docker image is an archive containing all the files that go in a container.</a:t>
            </a:r>
          </a:p>
          <a:p>
            <a:r>
              <a:rPr lang="en-US" sz="1200" b="0" i="0" kern="1200" dirty="0" smtClean="0">
                <a:solidFill>
                  <a:schemeClr val="tx1"/>
                </a:solidFill>
                <a:effectLst/>
                <a:latin typeface="+mn-lt"/>
                <a:ea typeface="+mn-ea"/>
                <a:cs typeface="+mn-cs"/>
              </a:rPr>
              <a:t>You can create many Docker containers from the same Docker image: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40</a:t>
            </a:fld>
            <a:endParaRPr lang="it-IT"/>
          </a:p>
        </p:txBody>
      </p:sp>
    </p:spTree>
    <p:extLst>
      <p:ext uri="{BB962C8B-B14F-4D97-AF65-F5344CB8AC3E}">
        <p14:creationId xmlns:p14="http://schemas.microsoft.com/office/powerpoint/2010/main" val="1131807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 private container registry manages Docker images that you build in later steps. With the Azure </a:t>
            </a:r>
            <a:r>
              <a:rPr lang="en-US" dirty="0" err="1" smtClean="0"/>
              <a:t>az</a:t>
            </a:r>
            <a:r>
              <a:rPr lang="en-US" dirty="0" smtClean="0"/>
              <a:t> </a:t>
            </a:r>
            <a:r>
              <a:rPr lang="en-US" dirty="0" err="1" smtClean="0"/>
              <a:t>acr</a:t>
            </a:r>
            <a:r>
              <a:rPr lang="en-US" sz="1200" b="0" i="0" kern="1200" dirty="0" smtClean="0">
                <a:solidFill>
                  <a:schemeClr val="tx1"/>
                </a:solidFill>
                <a:effectLst/>
                <a:latin typeface="+mn-lt"/>
                <a:ea typeface="+mn-ea"/>
                <a:cs typeface="+mn-cs"/>
              </a:rPr>
              <a:t> command, create an Azure Container Registry. Replace </a:t>
            </a:r>
            <a:r>
              <a:rPr lang="en-US" dirty="0" smtClean="0"/>
              <a:t>[registry-name]</a:t>
            </a:r>
            <a:r>
              <a:rPr lang="en-US" sz="1200" b="0" i="0" kern="1200" dirty="0" smtClean="0">
                <a:solidFill>
                  <a:schemeClr val="tx1"/>
                </a:solidFill>
                <a:effectLst/>
                <a:latin typeface="+mn-lt"/>
                <a:ea typeface="+mn-ea"/>
                <a:cs typeface="+mn-cs"/>
              </a:rPr>
              <a:t> with a container registry name that is unique within Azure and contains 5-50 alphanumeric characters. You can check whether a registry name already exists by using the </a:t>
            </a:r>
            <a:r>
              <a:rPr lang="en-US" dirty="0" err="1" smtClean="0"/>
              <a:t>az</a:t>
            </a:r>
            <a:r>
              <a:rPr lang="en-US" dirty="0" smtClean="0"/>
              <a:t> </a:t>
            </a:r>
            <a:r>
              <a:rPr lang="en-US" dirty="0" err="1" smtClean="0"/>
              <a:t>acr</a:t>
            </a:r>
            <a:r>
              <a:rPr lang="en-US" dirty="0" smtClean="0"/>
              <a:t> check-name -n [registry-name]</a:t>
            </a:r>
            <a:r>
              <a:rPr lang="en-US" sz="1200" b="0" i="0" kern="1200" dirty="0" smtClean="0">
                <a:solidFill>
                  <a:schemeClr val="tx1"/>
                </a:solidFill>
                <a:effectLst/>
                <a:latin typeface="+mn-lt"/>
                <a:ea typeface="+mn-ea"/>
                <a:cs typeface="+mn-cs"/>
              </a:rPr>
              <a:t> command.</a:t>
            </a:r>
          </a:p>
          <a:p>
            <a:r>
              <a:rPr lang="en-US" sz="1200" b="0" i="0" kern="1200" dirty="0" smtClean="0">
                <a:solidFill>
                  <a:schemeClr val="tx1"/>
                </a:solidFill>
                <a:effectLst/>
                <a:latin typeface="+mn-lt"/>
                <a:ea typeface="+mn-ea"/>
                <a:cs typeface="+mn-cs"/>
              </a:rPr>
              <a:t>In the </a:t>
            </a:r>
            <a:r>
              <a:rPr lang="en-US" dirty="0" err="1" smtClean="0"/>
              <a:t>az</a:t>
            </a:r>
            <a:r>
              <a:rPr lang="en-US" dirty="0" smtClean="0"/>
              <a:t> </a:t>
            </a:r>
            <a:r>
              <a:rPr lang="en-US" dirty="0" err="1" smtClean="0"/>
              <a:t>acr</a:t>
            </a:r>
            <a:r>
              <a:rPr lang="en-US" dirty="0" smtClean="0"/>
              <a:t> create</a:t>
            </a:r>
            <a:r>
              <a:rPr lang="en-US" sz="1200" b="0" i="0" kern="1200" dirty="0" smtClean="0">
                <a:solidFill>
                  <a:schemeClr val="tx1"/>
                </a:solidFill>
                <a:effectLst/>
                <a:latin typeface="+mn-lt"/>
                <a:ea typeface="+mn-ea"/>
                <a:cs typeface="+mn-cs"/>
              </a:rPr>
              <a:t> command, the </a:t>
            </a:r>
            <a:r>
              <a:rPr lang="en-US" dirty="0" smtClean="0"/>
              <a:t>-g</a:t>
            </a:r>
            <a:r>
              <a:rPr lang="en-US" sz="1200" b="0" i="0" kern="1200" dirty="0" smtClean="0">
                <a:solidFill>
                  <a:schemeClr val="tx1"/>
                </a:solidFill>
                <a:effectLst/>
                <a:latin typeface="+mn-lt"/>
                <a:ea typeface="+mn-ea"/>
                <a:cs typeface="+mn-cs"/>
              </a:rPr>
              <a:t> option specifies the resource group to designate to the container registry. You created this resource group before as </a:t>
            </a:r>
            <a:r>
              <a:rPr lang="en-US" dirty="0" err="1" smtClean="0"/>
              <a:t>guideGroup</a:t>
            </a:r>
            <a:r>
              <a:rPr lang="en-US" sz="1200" b="0" i="0" kern="1200" dirty="0" smtClean="0">
                <a:solidFill>
                  <a:schemeClr val="tx1"/>
                </a:solidFill>
                <a:effectLst/>
                <a:latin typeface="+mn-lt"/>
                <a:ea typeface="+mn-ea"/>
                <a:cs typeface="+mn-cs"/>
              </a:rPr>
              <a:t>. The </a:t>
            </a:r>
            <a:r>
              <a:rPr lang="en-US" dirty="0" smtClean="0"/>
              <a:t>-n</a:t>
            </a:r>
            <a:r>
              <a:rPr lang="en-US" sz="1200" b="0" i="0" kern="1200" dirty="0" smtClean="0">
                <a:solidFill>
                  <a:schemeClr val="tx1"/>
                </a:solidFill>
                <a:effectLst/>
                <a:latin typeface="+mn-lt"/>
                <a:ea typeface="+mn-ea"/>
                <a:cs typeface="+mn-cs"/>
              </a:rPr>
              <a:t> option specifies the name of the container registry to be created, which is defined as </a:t>
            </a:r>
            <a:r>
              <a:rPr lang="en-US" dirty="0" smtClean="0"/>
              <a:t>[registry-name]</a:t>
            </a:r>
            <a:r>
              <a:rPr lang="en-US" sz="1200" b="0" i="0" kern="1200" dirty="0" smtClean="0">
                <a:solidFill>
                  <a:schemeClr val="tx1"/>
                </a:solidFill>
                <a:effectLst/>
                <a:latin typeface="+mn-lt"/>
                <a:ea typeface="+mn-ea"/>
                <a:cs typeface="+mn-cs"/>
              </a:rPr>
              <a:t>. The </a:t>
            </a:r>
            <a:r>
              <a:rPr lang="en-US" dirty="0" smtClean="0"/>
              <a:t>--admin-enabled</a:t>
            </a:r>
            <a:r>
              <a:rPr lang="en-US" sz="1200" b="0" i="0" kern="1200" dirty="0" smtClean="0">
                <a:solidFill>
                  <a:schemeClr val="tx1"/>
                </a:solidFill>
                <a:effectLst/>
                <a:latin typeface="+mn-lt"/>
                <a:ea typeface="+mn-ea"/>
                <a:cs typeface="+mn-cs"/>
              </a:rPr>
              <a:t> flag indicates that the admin user is enabled.</a:t>
            </a:r>
          </a:p>
          <a:p>
            <a:r>
              <a:rPr lang="en-US" sz="1200" b="0" i="0" kern="1200" dirty="0" smtClean="0">
                <a:solidFill>
                  <a:schemeClr val="tx1"/>
                </a:solidFill>
                <a:effectLst/>
                <a:latin typeface="+mn-lt"/>
                <a:ea typeface="+mn-ea"/>
                <a:cs typeface="+mn-cs"/>
              </a:rPr>
              <a:t>The possible Stock Keeping Unit (SKU) values that can be passed into the </a:t>
            </a:r>
            <a:r>
              <a:rPr lang="en-US" dirty="0" smtClean="0"/>
              <a:t>--</a:t>
            </a:r>
            <a:r>
              <a:rPr lang="en-US" dirty="0" err="1" smtClean="0"/>
              <a:t>sku</a:t>
            </a:r>
            <a:r>
              <a:rPr lang="en-US" sz="1200" b="0" i="0" kern="1200" dirty="0" smtClean="0">
                <a:solidFill>
                  <a:schemeClr val="tx1"/>
                </a:solidFill>
                <a:effectLst/>
                <a:latin typeface="+mn-lt"/>
                <a:ea typeface="+mn-ea"/>
                <a:cs typeface="+mn-cs"/>
              </a:rPr>
              <a:t> option are </a:t>
            </a:r>
            <a:r>
              <a:rPr lang="en-US" dirty="0" smtClean="0"/>
              <a:t>Basic</a:t>
            </a:r>
            <a:r>
              <a:rPr lang="en-US" sz="1200" b="0" i="0" kern="1200" dirty="0" smtClean="0">
                <a:solidFill>
                  <a:schemeClr val="tx1"/>
                </a:solidFill>
                <a:effectLst/>
                <a:latin typeface="+mn-lt"/>
                <a:ea typeface="+mn-ea"/>
                <a:cs typeface="+mn-cs"/>
              </a:rPr>
              <a:t>, </a:t>
            </a:r>
            <a:r>
              <a:rPr lang="en-US" dirty="0" smtClean="0"/>
              <a:t>Standard</a:t>
            </a:r>
            <a:r>
              <a:rPr lang="en-US" sz="1200" b="0" i="0" kern="1200" dirty="0" smtClean="0">
                <a:solidFill>
                  <a:schemeClr val="tx1"/>
                </a:solidFill>
                <a:effectLst/>
                <a:latin typeface="+mn-lt"/>
                <a:ea typeface="+mn-ea"/>
                <a:cs typeface="+mn-cs"/>
              </a:rPr>
              <a:t>, and </a:t>
            </a:r>
            <a:r>
              <a:rPr lang="en-US" dirty="0" smtClean="0"/>
              <a:t>Premium</a:t>
            </a:r>
            <a:r>
              <a:rPr lang="en-US" sz="1200" b="0" i="0" kern="1200" dirty="0" smtClean="0">
                <a:solidFill>
                  <a:schemeClr val="tx1"/>
                </a:solidFill>
                <a:effectLst/>
                <a:latin typeface="+mn-lt"/>
                <a:ea typeface="+mn-ea"/>
                <a:cs typeface="+mn-cs"/>
              </a:rPr>
              <a:t>. These different SKU options provide pricing for various levels of capacity and usage. You use a Basic SKU because it is cheaper and the services you deploy have low storage and throughput requirements.</a:t>
            </a:r>
          </a:p>
          <a:p>
            <a:r>
              <a:rPr lang="en-US" sz="1200" b="0" i="0" kern="1200" dirty="0" smtClean="0">
                <a:solidFill>
                  <a:schemeClr val="tx1"/>
                </a:solidFill>
                <a:effectLst/>
                <a:latin typeface="+mn-lt"/>
                <a:ea typeface="+mn-ea"/>
                <a:cs typeface="+mn-cs"/>
              </a:rPr>
              <a:t>To push Docker images to your registry, you must log in to your Azure Container Registry by using the Azure CLI.</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41</a:t>
            </a:fld>
            <a:endParaRPr lang="it-IT"/>
          </a:p>
        </p:txBody>
      </p:sp>
    </p:spTree>
    <p:extLst>
      <p:ext uri="{BB962C8B-B14F-4D97-AF65-F5344CB8AC3E}">
        <p14:creationId xmlns:p14="http://schemas.microsoft.com/office/powerpoint/2010/main" val="14117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fsgsgshsfhsfhsfh</a:t>
            </a:r>
          </a:p>
        </p:txBody>
      </p:sp>
      <p:sp>
        <p:nvSpPr>
          <p:cNvPr id="4" name="Slide Number Placeholder 3"/>
          <p:cNvSpPr>
            <a:spLocks noGrp="1"/>
          </p:cNvSpPr>
          <p:nvPr>
            <p:ph type="sldNum" sz="quarter" idx="10"/>
          </p:nvPr>
        </p:nvSpPr>
        <p:spPr/>
        <p:txBody>
          <a:bodyPr/>
          <a:lstStyle/>
          <a:p>
            <a:fld id="{CAC7627C-DB68-9A4D-8B30-F0E92B6BDF8F}" type="slidenum">
              <a:rPr lang="it-IT" smtClean="0"/>
              <a:t>2</a:t>
            </a:fld>
            <a:endParaRPr lang="it-IT"/>
          </a:p>
        </p:txBody>
      </p:sp>
    </p:spTree>
    <p:extLst>
      <p:ext uri="{BB962C8B-B14F-4D97-AF65-F5344CB8AC3E}">
        <p14:creationId xmlns:p14="http://schemas.microsoft.com/office/powerpoint/2010/main" val="2727429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Pushing the images to a registry allows the cluster to create pods using your container images.</a:t>
            </a:r>
          </a:p>
          <a:p>
            <a:r>
              <a:rPr lang="en-US" sz="1200" b="0" i="0" kern="1200" dirty="0" smtClean="0">
                <a:solidFill>
                  <a:schemeClr val="tx1"/>
                </a:solidFill>
                <a:effectLst/>
                <a:latin typeface="+mn-lt"/>
                <a:ea typeface="+mn-ea"/>
                <a:cs typeface="+mn-cs"/>
              </a:rPr>
              <a:t>First, login into your registry. </a:t>
            </a:r>
          </a:p>
          <a:p>
            <a:r>
              <a:rPr lang="en-US" sz="1200" b="0" i="0" kern="1200" dirty="0" smtClean="0">
                <a:solidFill>
                  <a:schemeClr val="tx1"/>
                </a:solidFill>
                <a:effectLst/>
                <a:latin typeface="+mn-lt"/>
                <a:ea typeface="+mn-ea"/>
                <a:cs typeface="+mn-cs"/>
              </a:rPr>
              <a:t>Next</a:t>
            </a:r>
            <a:r>
              <a:rPr lang="en-US" sz="1200" b="0" i="0" kern="1200" dirty="0" smtClean="0">
                <a:solidFill>
                  <a:schemeClr val="tx1"/>
                </a:solidFill>
                <a:effectLst/>
                <a:latin typeface="+mn-lt"/>
                <a:ea typeface="+mn-ea"/>
                <a:cs typeface="+mn-cs"/>
              </a:rPr>
              <a:t>, you need to tag your container images with the relevant data about your registry:</a:t>
            </a:r>
          </a:p>
          <a:p>
            <a:r>
              <a:rPr lang="en-US" sz="1200" b="0" i="0" kern="1200" dirty="0" smtClean="0">
                <a:solidFill>
                  <a:schemeClr val="tx1"/>
                </a:solidFill>
                <a:effectLst/>
                <a:latin typeface="+mn-lt"/>
                <a:ea typeface="+mn-ea"/>
                <a:cs typeface="+mn-cs"/>
              </a:rPr>
              <a:t>Finally, push your images to the registry:</a:t>
            </a:r>
          </a:p>
          <a:p>
            <a:r>
              <a:rPr lang="en-US" sz="1200" b="0" i="0" kern="1200" dirty="0" smtClean="0">
                <a:solidFill>
                  <a:schemeClr val="tx1"/>
                </a:solidFill>
                <a:effectLst/>
                <a:latin typeface="+mn-lt"/>
                <a:ea typeface="+mn-ea"/>
                <a:cs typeface="+mn-cs"/>
              </a:rPr>
              <a:t>When you tag and push your images, remember to </a:t>
            </a:r>
            <a:r>
              <a:rPr lang="en-US" sz="1200" b="0" i="0" kern="1200" dirty="0" smtClean="0">
                <a:solidFill>
                  <a:schemeClr val="tx1"/>
                </a:solidFill>
                <a:effectLst/>
                <a:latin typeface="+mn-lt"/>
                <a:ea typeface="+mn-ea"/>
                <a:cs typeface="+mn-cs"/>
              </a:rPr>
              <a:t>use </a:t>
            </a:r>
            <a:r>
              <a:rPr lang="en-US" sz="1200" b="0" i="0" kern="1200" dirty="0" smtClean="0">
                <a:solidFill>
                  <a:schemeClr val="tx1"/>
                </a:solidFill>
                <a:effectLst/>
                <a:latin typeface="+mn-lt"/>
                <a:ea typeface="+mn-ea"/>
                <a:cs typeface="+mn-cs"/>
              </a:rPr>
              <a:t>the appropriate URI </a:t>
            </a:r>
            <a:r>
              <a:rPr lang="en-US" sz="1200" b="0" i="0" kern="1200" dirty="0" smtClean="0">
                <a:solidFill>
                  <a:schemeClr val="tx1"/>
                </a:solidFill>
                <a:effectLst/>
                <a:latin typeface="+mn-lt"/>
                <a:ea typeface="+mn-ea"/>
                <a:cs typeface="+mn-cs"/>
              </a:rPr>
              <a:t>for repositories</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42</a:t>
            </a:fld>
            <a:endParaRPr lang="it-IT"/>
          </a:p>
        </p:txBody>
      </p:sp>
    </p:spTree>
    <p:extLst>
      <p:ext uri="{BB962C8B-B14F-4D97-AF65-F5344CB8AC3E}">
        <p14:creationId xmlns:p14="http://schemas.microsoft.com/office/powerpoint/2010/main" val="2718693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a:t>
            </a:r>
            <a:r>
              <a:rPr lang="en-US" sz="1200" b="0" i="0" kern="1200" dirty="0" smtClean="0">
                <a:solidFill>
                  <a:schemeClr val="tx1"/>
                </a:solidFill>
                <a:effectLst/>
                <a:latin typeface="+mn-lt"/>
                <a:ea typeface="+mn-ea"/>
                <a:cs typeface="+mn-cs"/>
              </a:rPr>
              <a:t>that your container images are built, deploy them using a Kubernetes resource definition.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Merge the credentials of your cluster into your current Kubernetes configuration by using the </a:t>
            </a:r>
            <a:r>
              <a:rPr lang="en-US" dirty="0" err="1" smtClean="0"/>
              <a:t>az</a:t>
            </a:r>
            <a:r>
              <a:rPr lang="en-US" dirty="0" smtClean="0"/>
              <a:t> </a:t>
            </a:r>
            <a:r>
              <a:rPr lang="en-US" dirty="0" err="1" smtClean="0"/>
              <a:t>aks</a:t>
            </a:r>
            <a:r>
              <a:rPr lang="en-US" dirty="0" smtClean="0"/>
              <a:t> get-credentials</a:t>
            </a:r>
            <a:r>
              <a:rPr lang="en-US" sz="1200" b="0" i="0" kern="1200" dirty="0" smtClean="0">
                <a:solidFill>
                  <a:schemeClr val="tx1"/>
                </a:solidFill>
                <a:effectLst/>
                <a:latin typeface="+mn-lt"/>
                <a:ea typeface="+mn-ea"/>
                <a:cs typeface="+mn-cs"/>
              </a:rPr>
              <a:t> command. The default Kubernetes configuration file that is updated with your cluster credentials is located within the </a:t>
            </a:r>
            <a:r>
              <a:rPr lang="en-US" dirty="0" smtClean="0"/>
              <a:t>~/.</a:t>
            </a:r>
            <a:r>
              <a:rPr lang="en-US" dirty="0" err="1" smtClean="0"/>
              <a:t>kube</a:t>
            </a:r>
            <a:r>
              <a:rPr lang="en-US" dirty="0" smtClean="0"/>
              <a:t>/</a:t>
            </a:r>
            <a:r>
              <a:rPr lang="en-US" dirty="0" err="1" smtClean="0"/>
              <a:t>config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filepath</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smtClean="0">
                <a:solidFill>
                  <a:schemeClr val="tx1"/>
                </a:solidFill>
                <a:effectLst/>
                <a:latin typeface="+mn-lt"/>
                <a:ea typeface="+mn-ea"/>
                <a:cs typeface="+mn-cs"/>
              </a:rPr>
              <a:t>Kubernetes resource definition is a </a:t>
            </a:r>
            <a:r>
              <a:rPr lang="en-US" sz="1200" b="0" i="0" kern="1200" dirty="0" err="1" smtClean="0">
                <a:solidFill>
                  <a:schemeClr val="tx1"/>
                </a:solidFill>
                <a:effectLst/>
                <a:latin typeface="+mn-lt"/>
                <a:ea typeface="+mn-ea"/>
                <a:cs typeface="+mn-cs"/>
              </a:rPr>
              <a:t>yaml</a:t>
            </a:r>
            <a:r>
              <a:rPr lang="en-US" sz="1200" b="0" i="0" kern="1200" dirty="0" smtClean="0">
                <a:solidFill>
                  <a:schemeClr val="tx1"/>
                </a:solidFill>
                <a:effectLst/>
                <a:latin typeface="+mn-lt"/>
                <a:ea typeface="+mn-ea"/>
                <a:cs typeface="+mn-cs"/>
              </a:rPr>
              <a:t> file that contains a description of all your deployments, services, or any other resources that you want to deploy. All resources can also be deleted from the cluster by using the same </a:t>
            </a:r>
            <a:r>
              <a:rPr lang="en-US" sz="1200" b="0" i="0" kern="1200" dirty="0" err="1" smtClean="0">
                <a:solidFill>
                  <a:schemeClr val="tx1"/>
                </a:solidFill>
                <a:effectLst/>
                <a:latin typeface="+mn-lt"/>
                <a:ea typeface="+mn-ea"/>
                <a:cs typeface="+mn-cs"/>
              </a:rPr>
              <a:t>yaml</a:t>
            </a:r>
            <a:r>
              <a:rPr lang="en-US" sz="1200" b="0" i="0" kern="1200" dirty="0" smtClean="0">
                <a:solidFill>
                  <a:schemeClr val="tx1"/>
                </a:solidFill>
                <a:effectLst/>
                <a:latin typeface="+mn-lt"/>
                <a:ea typeface="+mn-ea"/>
                <a:cs typeface="+mn-cs"/>
              </a:rPr>
              <a:t> file that you used to deploy them. The </a:t>
            </a:r>
            <a:r>
              <a:rPr lang="en-US" sz="1200" b="0" i="0" kern="1200" dirty="0" err="1" smtClean="0">
                <a:solidFill>
                  <a:schemeClr val="tx1"/>
                </a:solidFill>
                <a:effectLst/>
                <a:latin typeface="+mn-lt"/>
                <a:ea typeface="+mn-ea"/>
                <a:cs typeface="+mn-cs"/>
              </a:rPr>
              <a:t>kube</a:t>
            </a:r>
            <a:r>
              <a:rPr lang="en-US" sz="1200" b="0" i="0" kern="1200" dirty="0" smtClean="0">
                <a:solidFill>
                  <a:schemeClr val="tx1"/>
                </a:solidFill>
                <a:effectLst/>
                <a:latin typeface="+mn-lt"/>
                <a:ea typeface="+mn-ea"/>
                <a:cs typeface="+mn-cs"/>
              </a:rPr>
              <a:t> resource definition file is provided for you.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dirty="0" err="1" smtClean="0"/>
              <a:t>kubectl</a:t>
            </a:r>
            <a:r>
              <a:rPr lang="en-US" dirty="0" smtClean="0"/>
              <a:t> get nodes</a:t>
            </a:r>
            <a:r>
              <a:rPr lang="en-US" sz="1200" b="0" i="0" kern="1200" dirty="0" smtClean="0">
                <a:solidFill>
                  <a:schemeClr val="tx1"/>
                </a:solidFill>
                <a:effectLst/>
                <a:latin typeface="+mn-lt"/>
                <a:ea typeface="+mn-ea"/>
                <a:cs typeface="+mn-cs"/>
              </a:rPr>
              <a:t> command outputs information about three nodes, as the cluster was created with the default number of nodes in a node pool. The </a:t>
            </a:r>
            <a:r>
              <a:rPr lang="en-US" dirty="0" smtClean="0"/>
              <a:t>STATUS</a:t>
            </a:r>
            <a:r>
              <a:rPr lang="en-US" sz="1200" b="0" i="0" kern="1200" dirty="0" smtClean="0">
                <a:solidFill>
                  <a:schemeClr val="tx1"/>
                </a:solidFill>
                <a:effectLst/>
                <a:latin typeface="+mn-lt"/>
                <a:ea typeface="+mn-ea"/>
                <a:cs typeface="+mn-cs"/>
              </a:rPr>
              <a:t> of each node is in the </a:t>
            </a:r>
            <a:r>
              <a:rPr lang="en-US" dirty="0" smtClean="0"/>
              <a:t>Ready</a:t>
            </a:r>
            <a:r>
              <a:rPr lang="en-US" sz="1200" b="0" i="0" kern="1200" dirty="0" smtClean="0">
                <a:solidFill>
                  <a:schemeClr val="tx1"/>
                </a:solidFill>
                <a:effectLst/>
                <a:latin typeface="+mn-lt"/>
                <a:ea typeface="+mn-ea"/>
                <a:cs typeface="+mn-cs"/>
              </a:rPr>
              <a:t> state.</a:t>
            </a:r>
          </a:p>
          <a:p>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Making requests to the </a:t>
            </a:r>
            <a:r>
              <a:rPr lang="en-US" sz="1200" b="0" i="0" kern="1200" dirty="0" err="1" smtClean="0">
                <a:solidFill>
                  <a:schemeClr val="tx1"/>
                </a:solidFill>
                <a:effectLst/>
                <a:latin typeface="+mn-lt"/>
                <a:ea typeface="+mn-ea"/>
                <a:cs typeface="+mn-cs"/>
              </a:rPr>
              <a:t>microservices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need the external IP addresses that are associated with the </a:t>
            </a:r>
            <a:r>
              <a:rPr lang="en-US" sz="1200" b="0" i="0" kern="1200" dirty="0" err="1" smtClean="0">
                <a:solidFill>
                  <a:schemeClr val="tx1"/>
                </a:solidFill>
                <a:effectLst/>
                <a:latin typeface="+mn-lt"/>
                <a:ea typeface="+mn-ea"/>
                <a:cs typeface="+mn-cs"/>
              </a:rPr>
              <a:t>userapp</a:t>
            </a:r>
            <a:r>
              <a:rPr lang="en-US" sz="1200" b="0" i="0" kern="1200" dirty="0" smtClean="0">
                <a:solidFill>
                  <a:schemeClr val="tx1"/>
                </a:solidFill>
                <a:effectLst/>
                <a:latin typeface="+mn-lt"/>
                <a:ea typeface="+mn-ea"/>
                <a:cs typeface="+mn-cs"/>
              </a:rPr>
              <a:t> service to try out your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Take note of the EXTERNAL-IP in the output of the following commands. It is the hostname that you will later substitute into [EXTERNAL-IP] to access the system and inventory services.</a:t>
            </a:r>
          </a:p>
          <a:p>
            <a:r>
              <a:rPr lang="en-US" sz="1200" b="0" i="0" kern="1200" dirty="0" smtClean="0">
                <a:solidFill>
                  <a:schemeClr val="tx1"/>
                </a:solidFill>
                <a:effectLst/>
                <a:latin typeface="+mn-lt"/>
                <a:ea typeface="+mn-ea"/>
                <a:cs typeface="+mn-cs"/>
              </a:rPr>
              <a:t>View the information of the </a:t>
            </a:r>
            <a:r>
              <a:rPr lang="en-US" sz="1200" b="0" i="0" kern="1200" dirty="0" err="1" smtClean="0">
                <a:solidFill>
                  <a:schemeClr val="tx1"/>
                </a:solidFill>
                <a:effectLst/>
                <a:latin typeface="+mn-lt"/>
                <a:ea typeface="+mn-ea"/>
                <a:cs typeface="+mn-cs"/>
              </a:rPr>
              <a:t>userapp</a:t>
            </a:r>
            <a:r>
              <a:rPr lang="en-US" sz="1200" b="0" i="0" kern="1200" dirty="0" smtClean="0">
                <a:solidFill>
                  <a:schemeClr val="tx1"/>
                </a:solidFill>
                <a:effectLst/>
                <a:latin typeface="+mn-lt"/>
                <a:ea typeface="+mn-ea"/>
                <a:cs typeface="+mn-cs"/>
              </a:rPr>
              <a:t> to see its EXTERNAL-IP address: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43</a:t>
            </a:fld>
            <a:endParaRPr lang="it-IT"/>
          </a:p>
        </p:txBody>
      </p:sp>
    </p:spTree>
    <p:extLst>
      <p:ext uri="{BB962C8B-B14F-4D97-AF65-F5344CB8AC3E}">
        <p14:creationId xmlns:p14="http://schemas.microsoft.com/office/powerpoint/2010/main" val="1061714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CAC7627C-DB68-9A4D-8B30-F0E92B6BDF8F}" type="slidenum">
              <a:rPr lang="it-IT" smtClean="0"/>
              <a:t>8</a:t>
            </a:fld>
            <a:endParaRPr lang="it-IT"/>
          </a:p>
        </p:txBody>
      </p:sp>
    </p:spTree>
    <p:extLst>
      <p:ext uri="{BB962C8B-B14F-4D97-AF65-F5344CB8AC3E}">
        <p14:creationId xmlns:p14="http://schemas.microsoft.com/office/powerpoint/2010/main" val="3448656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it-IT" dirty="0">
                <a:solidFill>
                  <a:srgbClr val="202124"/>
                </a:solidFill>
                <a:highlight>
                  <a:srgbClr val="F8F9FA"/>
                </a:highlight>
              </a:rPr>
              <a:t>Al livello più alto, Kubernetes è un insieme di API che puoi utilizzare per distribuire i contenitori su un insieme di nodi chiamato cluster.</a:t>
            </a:r>
          </a:p>
          <a:p>
            <a:pPr marL="0" lvl="0" indent="0" algn="l" rtl="0">
              <a:spcBef>
                <a:spcPts val="0"/>
              </a:spcBef>
              <a:spcAft>
                <a:spcPts val="0"/>
              </a:spcAft>
              <a:buNone/>
            </a:pPr>
            <a:r>
              <a:rPr lang="it-IT" dirty="0">
                <a:solidFill>
                  <a:srgbClr val="202124"/>
                </a:solidFill>
                <a:highlight>
                  <a:srgbClr val="F8F9FA"/>
                </a:highlight>
              </a:rPr>
              <a:t>Il sistema è suddiviso in una serie di componenti, il Master che funge da controllo ed i node che rappresentano istanze come per esempio una macchina</a:t>
            </a:r>
            <a:endParaRPr lang="it-IT" dirty="0"/>
          </a:p>
        </p:txBody>
      </p:sp>
      <p:sp>
        <p:nvSpPr>
          <p:cNvPr id="4" name="Slide Number Placeholder 3"/>
          <p:cNvSpPr>
            <a:spLocks noGrp="1"/>
          </p:cNvSpPr>
          <p:nvPr>
            <p:ph type="sldNum" sz="quarter" idx="10"/>
          </p:nvPr>
        </p:nvSpPr>
        <p:spPr/>
        <p:txBody>
          <a:bodyPr/>
          <a:lstStyle/>
          <a:p>
            <a:fld id="{CAC7627C-DB68-9A4D-8B30-F0E92B6BDF8F}" type="slidenum">
              <a:rPr lang="it-IT" smtClean="0"/>
              <a:t>19</a:t>
            </a:fld>
            <a:endParaRPr lang="it-IT"/>
          </a:p>
        </p:txBody>
      </p:sp>
    </p:spTree>
    <p:extLst>
      <p:ext uri="{BB962C8B-B14F-4D97-AF65-F5344CB8AC3E}">
        <p14:creationId xmlns:p14="http://schemas.microsoft.com/office/powerpoint/2010/main" val="577769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it-IT" dirty="0"/>
              <a:t>Lo strumento </a:t>
            </a:r>
            <a:r>
              <a:rPr lang="it-IT" dirty="0" err="1"/>
              <a:t>eksctl</a:t>
            </a:r>
            <a:r>
              <a:rPr lang="it-IT" dirty="0"/>
              <a:t> CLI semplifica notevolmente il processo di creazione di cluster su EKS. Per creare il tuo cluster, utilizza il comando eksctl create cluster : </a:t>
            </a:r>
            <a:br>
              <a:rPr lang="it-IT" dirty="0"/>
            </a:br>
            <a:r>
              <a:rPr lang="it-IT" b="0" i="0" dirty="0">
                <a:solidFill>
                  <a:srgbClr val="202124"/>
                </a:solidFill>
                <a:effectLst/>
                <a:latin typeface="arial" panose="020B0604020202020204" pitchFamily="34" charset="0"/>
              </a:rPr>
              <a:t>L'esecuzione di questo comando crea un cluster denominato </a:t>
            </a:r>
            <a:r>
              <a:rPr lang="it-IT" b="0" i="0" dirty="0" smtClean="0">
                <a:solidFill>
                  <a:srgbClr val="202124"/>
                </a:solidFill>
                <a:effectLst/>
                <a:latin typeface="arial" panose="020B0604020202020204" pitchFamily="34" charset="0"/>
              </a:rPr>
              <a:t>polito-cluster</a:t>
            </a:r>
            <a:r>
              <a:rPr lang="it-IT" b="0" i="0" dirty="0">
                <a:solidFill>
                  <a:srgbClr val="202124"/>
                </a:solidFill>
                <a:effectLst/>
                <a:latin typeface="arial" panose="020B0604020202020204" pitchFamily="34" charset="0"/>
              </a:rPr>
              <a:t> che utilizza una singola istanza t2.small Amazon Elastic Compute Cloud (EC2) come nodo di lavoro. Dopo che il cluster è pronto, EKS connette </a:t>
            </a:r>
            <a:r>
              <a:rPr lang="it-IT" b="0" i="0" dirty="0" err="1">
                <a:solidFill>
                  <a:srgbClr val="202124"/>
                </a:solidFill>
                <a:effectLst/>
                <a:latin typeface="arial" panose="020B0604020202020204" pitchFamily="34" charset="0"/>
              </a:rPr>
              <a:t>kubectl</a:t>
            </a:r>
            <a:r>
              <a:rPr lang="it-IT" b="0" i="0" dirty="0">
                <a:solidFill>
                  <a:srgbClr val="202124"/>
                </a:solidFill>
                <a:effectLst/>
                <a:latin typeface="arial" panose="020B0604020202020204" pitchFamily="34" charset="0"/>
              </a:rPr>
              <a:t> al cluster. Verifica di essere connesso al cluster controllando i nodi del cluster:</a:t>
            </a:r>
          </a:p>
          <a:p>
            <a:pPr algn="l"/>
            <a:endParaRPr lang="it-IT" b="0" i="0" dirty="0">
              <a:solidFill>
                <a:srgbClr val="202124"/>
              </a:solidFill>
              <a:effectLst/>
              <a:latin typeface="arial" panose="020B0604020202020204" pitchFamily="34" charset="0"/>
            </a:endParaRPr>
          </a:p>
          <a:p>
            <a:pPr algn="l"/>
            <a:r>
              <a:rPr lang="en-GB" b="0" i="0" dirty="0">
                <a:solidFill>
                  <a:srgbClr val="202124"/>
                </a:solidFill>
                <a:effectLst/>
                <a:latin typeface="arial" panose="020B0604020202020204" pitchFamily="34" charset="0"/>
              </a:rPr>
              <a:t> </a:t>
            </a:r>
            <a:r>
              <a:rPr lang="it-IT" b="0" i="0" dirty="0">
                <a:solidFill>
                  <a:srgbClr val="202124"/>
                </a:solidFill>
                <a:effectLst/>
                <a:latin typeface="arial" panose="020B0604020202020204" pitchFamily="34" charset="0"/>
              </a:rPr>
              <a:t> </a:t>
            </a:r>
          </a:p>
          <a:p>
            <a:r>
              <a:rPr lang="it-IT" b="0" i="0" dirty="0">
                <a:solidFill>
                  <a:srgbClr val="202124"/>
                </a:solidFill>
                <a:effectLst/>
                <a:latin typeface="arial" panose="020B0604020202020204" pitchFamily="34" charset="0"/>
              </a:rPr>
              <a:t/>
            </a:r>
            <a:br>
              <a:rPr lang="it-IT" b="0" i="0" dirty="0">
                <a:solidFill>
                  <a:srgbClr val="202124"/>
                </a:solidFill>
                <a:effectLst/>
                <a:latin typeface="arial" panose="020B0604020202020204" pitchFamily="34" charset="0"/>
              </a:rPr>
            </a:br>
            <a:r>
              <a:rPr lang="it-IT" b="0" i="0" dirty="0">
                <a:solidFill>
                  <a:srgbClr val="202124"/>
                </a:solidFill>
                <a:effectLst/>
                <a:latin typeface="arial" panose="020B0604020202020204" pitchFamily="34" charset="0"/>
              </a:rPr>
              <a:t> </a:t>
            </a:r>
            <a:endParaRPr lang="it-IT" dirty="0"/>
          </a:p>
        </p:txBody>
      </p:sp>
      <p:sp>
        <p:nvSpPr>
          <p:cNvPr id="4" name="Slide Number Placeholder 3"/>
          <p:cNvSpPr>
            <a:spLocks noGrp="1"/>
          </p:cNvSpPr>
          <p:nvPr>
            <p:ph type="sldNum" sz="quarter" idx="10"/>
          </p:nvPr>
        </p:nvSpPr>
        <p:spPr/>
        <p:txBody>
          <a:bodyPr/>
          <a:lstStyle/>
          <a:p>
            <a:fld id="{CAC7627C-DB68-9A4D-8B30-F0E92B6BDF8F}" type="slidenum">
              <a:rPr lang="it-IT" smtClean="0"/>
              <a:t>23</a:t>
            </a:fld>
            <a:endParaRPr lang="it-IT"/>
          </a:p>
        </p:txBody>
      </p:sp>
    </p:spTree>
    <p:extLst>
      <p:ext uri="{BB962C8B-B14F-4D97-AF65-F5344CB8AC3E}">
        <p14:creationId xmlns:p14="http://schemas.microsoft.com/office/powerpoint/2010/main" val="494091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Il primo step per deploiare su kubernetes è </a:t>
            </a:r>
          </a:p>
          <a:p>
            <a:r>
              <a:rPr lang="it-IT" dirty="0" smtClean="0"/>
              <a:t>Il </a:t>
            </a:r>
            <a:r>
              <a:rPr lang="it-IT" dirty="0"/>
              <a:t>Dockerfile sopra include i seguenti comandi: </a:t>
            </a:r>
          </a:p>
          <a:p>
            <a:r>
              <a:rPr lang="it-IT" u="sng" dirty="0">
                <a:solidFill>
                  <a:schemeClr val="accent3"/>
                </a:solidFill>
              </a:rPr>
              <a:t>FROM </a:t>
            </a:r>
            <a:r>
              <a:rPr lang="it-IT" dirty="0"/>
              <a:t>definisce il livello di base per il contenitore, in questo caso, una versione di </a:t>
            </a:r>
            <a:r>
              <a:rPr lang="it-IT" dirty="0" err="1"/>
              <a:t>OpenJDK</a:t>
            </a:r>
            <a:r>
              <a:rPr lang="it-IT" dirty="0"/>
              <a:t> 11</a:t>
            </a:r>
          </a:p>
          <a:p>
            <a:r>
              <a:rPr lang="it-IT" u="sng" dirty="0"/>
              <a:t>'WORKDIR'</a:t>
            </a:r>
            <a:r>
              <a:rPr lang="it-IT" dirty="0"/>
              <a:t> imposta la directory di lavoro come /</a:t>
            </a:r>
            <a:r>
              <a:rPr lang="it-IT" dirty="0" err="1"/>
              <a:t>opt</a:t>
            </a:r>
            <a:r>
              <a:rPr lang="it-IT" dirty="0"/>
              <a:t>/. Ogni istruzione successiva viene eseguita da quella cartella</a:t>
            </a:r>
          </a:p>
          <a:p>
            <a:r>
              <a:rPr lang="it-IT" u="sng" dirty="0"/>
              <a:t>"ENV"</a:t>
            </a:r>
            <a:r>
              <a:rPr lang="it-IT" dirty="0"/>
              <a:t> viene utilizzato per impostare una variabile di ambiente </a:t>
            </a:r>
          </a:p>
          <a:p>
            <a:r>
              <a:rPr lang="it-IT" u="sng" dirty="0"/>
              <a:t>COPY</a:t>
            </a:r>
            <a:r>
              <a:rPr lang="it-IT" dirty="0"/>
              <a:t> copia i file </a:t>
            </a:r>
            <a:r>
              <a:rPr lang="it-IT" dirty="0" err="1"/>
              <a:t>jar</a:t>
            </a:r>
            <a:r>
              <a:rPr lang="it-IT" dirty="0"/>
              <a:t> da /target/ nella directory /</a:t>
            </a:r>
            <a:r>
              <a:rPr lang="it-IT" dirty="0" err="1"/>
              <a:t>opt</a:t>
            </a:r>
            <a:r>
              <a:rPr lang="it-IT" dirty="0"/>
              <a:t>/ all'interno del contenitore </a:t>
            </a:r>
          </a:p>
          <a:p>
            <a:r>
              <a:rPr lang="it-IT" u="sng" dirty="0"/>
              <a:t>ENTRYPOINT</a:t>
            </a:r>
            <a:r>
              <a:rPr lang="it-IT" u="none" dirty="0"/>
              <a:t> esegue</a:t>
            </a:r>
            <a:r>
              <a:rPr lang="it-IT" dirty="0"/>
              <a:t> java $JAVA_OPTS -</a:t>
            </a:r>
            <a:r>
              <a:rPr lang="it-IT" dirty="0" err="1"/>
              <a:t>jar</a:t>
            </a:r>
            <a:r>
              <a:rPr lang="it-IT" dirty="0"/>
              <a:t> app.jar all'interno del contenitore </a:t>
            </a:r>
          </a:p>
          <a:p>
            <a:endParaRPr lang="it-IT" sz="1200" b="0" i="0" kern="1200" dirty="0">
              <a:solidFill>
                <a:schemeClr val="tx1"/>
              </a:solidFill>
              <a:effectLst/>
              <a:latin typeface="+mn-lt"/>
              <a:ea typeface="+mn-ea"/>
              <a:cs typeface="+mn-cs"/>
            </a:endParaRPr>
          </a:p>
          <a:p>
            <a:r>
              <a:rPr lang="it-IT" dirty="0"/>
              <a:t>Ora puoi creare un'immagine contenitore dalla tua app con il seguente comando:</a:t>
            </a:r>
          </a:p>
          <a:p>
            <a:r>
              <a:rPr lang="it-IT" dirty="0"/>
              <a:t>Nota quanto segue su questo comando:</a:t>
            </a:r>
          </a:p>
          <a:p>
            <a:r>
              <a:rPr lang="it-IT" dirty="0"/>
              <a:t>-t </a:t>
            </a:r>
            <a:r>
              <a:rPr lang="it-IT" dirty="0" err="1"/>
              <a:t>knote</a:t>
            </a:r>
            <a:r>
              <a:rPr lang="it-IT" dirty="0"/>
              <a:t>-java definisce il nome ("tag") del tuo contenitore </a:t>
            </a:r>
            <a:r>
              <a:rPr lang="en-US" sz="1200" b="0" i="0" kern="1200" dirty="0">
                <a:solidFill>
                  <a:schemeClr val="tx1"/>
                </a:solidFill>
                <a:effectLst/>
                <a:latin typeface="+mn-lt"/>
                <a:ea typeface="+mn-ea"/>
                <a:cs typeface="+mn-cs"/>
              </a:rPr>
              <a:t>—</a:t>
            </a:r>
            <a:r>
              <a:rPr lang="it-IT" dirty="0"/>
              <a:t> in questo caso, il tuo contenitore si chiama semplicemente </a:t>
            </a:r>
            <a:r>
              <a:rPr lang="it-IT" dirty="0" err="1"/>
              <a:t>knote</a:t>
            </a:r>
            <a:r>
              <a:rPr lang="it-IT" dirty="0"/>
              <a:t>-java </a:t>
            </a:r>
          </a:p>
          <a:p>
            <a:r>
              <a:rPr lang="it-IT" dirty="0"/>
              <a:t>. è la posizione del </a:t>
            </a:r>
            <a:r>
              <a:rPr lang="it-IT" dirty="0" err="1"/>
              <a:t>Dockerfile</a:t>
            </a:r>
            <a:r>
              <a:rPr lang="it-IT" dirty="0"/>
              <a:t> e del codice dell'applicazione — in questo caso, è la directory corrente </a:t>
            </a:r>
          </a:p>
          <a:p>
            <a:r>
              <a:rPr lang="it-IT" dirty="0"/>
              <a:t>Il comando esegue i passaggi descritti nel </a:t>
            </a:r>
            <a:r>
              <a:rPr lang="it-IT" dirty="0" err="1"/>
              <a:t>Dockerfile</a:t>
            </a:r>
            <a:r>
              <a:rPr lang="it-IT" dirty="0"/>
              <a:t>, uno per uno: </a:t>
            </a:r>
          </a:p>
          <a:p>
            <a:r>
              <a:rPr lang="it-IT" b="1" dirty="0"/>
              <a:t>L'output è un'immagine Docker.</a:t>
            </a:r>
          </a:p>
          <a:p>
            <a:r>
              <a:rPr lang="it-IT" i="1" dirty="0"/>
              <a:t>Che cos'è un'immagine Docker?</a:t>
            </a:r>
            <a:r>
              <a:rPr lang="it-IT" dirty="0"/>
              <a:t> </a:t>
            </a:r>
          </a:p>
          <a:p>
            <a:r>
              <a:rPr lang="it-IT" dirty="0"/>
              <a:t>Un'immagine Docker è un archivio ché contenente tutti i file che vanno in un contenitore. </a:t>
            </a:r>
          </a:p>
          <a:p>
            <a:r>
              <a:rPr lang="it-IT" dirty="0"/>
              <a:t>Puoi creare molti contenitori Docker dalla stessa immagine Docker:</a:t>
            </a:r>
            <a:r>
              <a:rPr lang="it-IT"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24</a:t>
            </a:fld>
            <a:endParaRPr lang="it-IT"/>
          </a:p>
        </p:txBody>
      </p:sp>
    </p:spTree>
    <p:extLst>
      <p:ext uri="{BB962C8B-B14F-4D97-AF65-F5344CB8AC3E}">
        <p14:creationId xmlns:p14="http://schemas.microsoft.com/office/powerpoint/2010/main" val="1993261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Il </a:t>
            </a:r>
            <a:r>
              <a:rPr lang="it-IT" dirty="0" err="1"/>
              <a:t>push</a:t>
            </a:r>
            <a:r>
              <a:rPr lang="it-IT" dirty="0"/>
              <a:t> delle immagini in un registro consente al cluster di creare </a:t>
            </a:r>
            <a:r>
              <a:rPr lang="it-IT" dirty="0" err="1"/>
              <a:t>pods</a:t>
            </a:r>
            <a:r>
              <a:rPr lang="it-IT" dirty="0"/>
              <a:t> utilizzando le immagini del contenitore. Il registro che stai utilizzando si chiama Amazon </a:t>
            </a:r>
            <a:r>
              <a:rPr lang="it-IT" dirty="0" err="1"/>
              <a:t>Elastic</a:t>
            </a:r>
            <a:r>
              <a:rPr lang="it-IT" dirty="0"/>
              <a:t> Container </a:t>
            </a:r>
            <a:r>
              <a:rPr lang="it-IT" dirty="0" err="1"/>
              <a:t>Registry</a:t>
            </a:r>
            <a:r>
              <a:rPr lang="it-IT" dirty="0"/>
              <a:t> (ECR). </a:t>
            </a:r>
          </a:p>
          <a:p>
            <a:r>
              <a:rPr lang="it-IT" dirty="0"/>
              <a:t>Innanzitutto, devi autenticare il tuo client Docker nel registro ECR. Inizia eseguendo il comando </a:t>
            </a:r>
            <a:r>
              <a:rPr lang="it-IT" dirty="0" err="1"/>
              <a:t>get</a:t>
            </a:r>
            <a:r>
              <a:rPr lang="it-IT" dirty="0"/>
              <a:t>-login: il comando </a:t>
            </a:r>
            <a:r>
              <a:rPr lang="it-IT" dirty="0" err="1"/>
              <a:t>get</a:t>
            </a:r>
            <a:r>
              <a:rPr lang="it-IT" dirty="0"/>
              <a:t>-login restituisce un [</a:t>
            </a:r>
            <a:r>
              <a:rPr lang="it-IT" dirty="0" err="1"/>
              <a:t>password_string</a:t>
            </a:r>
            <a:r>
              <a:rPr lang="it-IT" dirty="0"/>
              <a:t>]; prendi nota di questa [</a:t>
            </a:r>
            <a:r>
              <a:rPr lang="it-IT" dirty="0" err="1"/>
              <a:t>password_string</a:t>
            </a:r>
            <a:r>
              <a:rPr lang="it-IT" dirty="0"/>
              <a:t>]. </a:t>
            </a:r>
          </a:p>
          <a:p>
            <a:r>
              <a:rPr lang="it-IT" dirty="0"/>
              <a:t>Successivamente, l'esecuzione di quanto segue restituirà l'[</a:t>
            </a:r>
            <a:r>
              <a:rPr lang="it-IT" dirty="0" err="1"/>
              <a:t>aws_account_id</a:t>
            </a:r>
            <a:r>
              <a:rPr lang="it-IT" dirty="0"/>
              <a:t>] necessario per autenticare il tuo cliente Docker. [</a:t>
            </a:r>
            <a:r>
              <a:rPr lang="it-IT" dirty="0" err="1"/>
              <a:t>aws_account_id</a:t>
            </a:r>
            <a:r>
              <a:rPr lang="it-IT" dirty="0"/>
              <a:t>] è un ID univoco di 12 cifre assegnato ad ogni AWS account. Noterai questo ID nell'output di vari comandi perché AWS lo utilizza per differenziare le tue risorse da altri account. Sostituisci [</a:t>
            </a:r>
            <a:r>
              <a:rPr lang="it-IT" dirty="0" err="1"/>
              <a:t>password_string</a:t>
            </a:r>
            <a:r>
              <a:rPr lang="it-IT" dirty="0"/>
              <a:t>], [</a:t>
            </a:r>
            <a:r>
              <a:rPr lang="it-IT" dirty="0" err="1"/>
              <a:t>aws_account_id</a:t>
            </a:r>
            <a:r>
              <a:rPr lang="it-IT" dirty="0"/>
              <a:t>] e [</a:t>
            </a:r>
            <a:r>
              <a:rPr lang="it-IT" dirty="0" err="1"/>
              <a:t>region</a:t>
            </a:r>
            <a:r>
              <a:rPr lang="it-IT" dirty="0"/>
              <a:t>] in cui è configurato il tuo account nel seguente comando </a:t>
            </a:r>
            <a:r>
              <a:rPr lang="it-IT" dirty="0" err="1"/>
              <a:t>docker</a:t>
            </a:r>
            <a:r>
              <a:rPr lang="it-IT" dirty="0"/>
              <a:t> login , utilizzato per autenticare il tuo client Docker. </a:t>
            </a:r>
          </a:p>
          <a:p>
            <a:r>
              <a:rPr lang="it-IT" dirty="0"/>
              <a:t>Quindi, crea un repository per archiviare l'immagine:</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CAC7627C-DB68-9A4D-8B30-F0E92B6BDF8F}" type="slidenum">
              <a:rPr lang="it-IT" smtClean="0"/>
              <a:t>25</a:t>
            </a:fld>
            <a:endParaRPr lang="it-IT"/>
          </a:p>
        </p:txBody>
      </p:sp>
    </p:spTree>
    <p:extLst>
      <p:ext uri="{BB962C8B-B14F-4D97-AF65-F5344CB8AC3E}">
        <p14:creationId xmlns:p14="http://schemas.microsoft.com/office/powerpoint/2010/main" val="792848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Prendi nota dell'URI del repository per i repository di sistema e di inventario, in quanto ne hai bisogno quando tagghi (contrassegni) e trasferisci le tue immagini. Successivamente, è necessario contrassegnare le immagini del contenitore con i dati pertinenti sul registro: </a:t>
            </a:r>
          </a:p>
          <a:p>
            <a:r>
              <a:rPr lang="it-IT" dirty="0"/>
              <a:t>Infine, inserisci le tue immagini nel registro: </a:t>
            </a:r>
          </a:p>
          <a:p>
            <a:r>
              <a:rPr lang="it-IT" dirty="0"/>
              <a:t>Quando tagghi (contrassegni) ed esegui il </a:t>
            </a:r>
            <a:r>
              <a:rPr lang="it-IT" dirty="0" err="1"/>
              <a:t>push</a:t>
            </a:r>
            <a:r>
              <a:rPr lang="it-IT" dirty="0"/>
              <a:t> delle tue immagini, ricordati di sostituire [system-repository-uri] e [</a:t>
            </a:r>
            <a:r>
              <a:rPr lang="it-IT" dirty="0" err="1"/>
              <a:t>inventory</a:t>
            </a:r>
            <a:r>
              <a:rPr lang="it-IT" dirty="0"/>
              <a:t>-repository-uri] con l'URI appropriato per il sistema e i repository di inventario.</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CAC7627C-DB68-9A4D-8B30-F0E92B6BDF8F}" type="slidenum">
              <a:rPr lang="it-IT" smtClean="0"/>
              <a:t>26</a:t>
            </a:fld>
            <a:endParaRPr lang="it-IT"/>
          </a:p>
        </p:txBody>
      </p:sp>
    </p:spTree>
    <p:extLst>
      <p:ext uri="{BB962C8B-B14F-4D97-AF65-F5344CB8AC3E}">
        <p14:creationId xmlns:p14="http://schemas.microsoft.com/office/powerpoint/2010/main" val="371295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Ora che le tue immagini del contenitore sono state create, distribuiscile utilizzando una definizione di risorsa </a:t>
            </a:r>
            <a:r>
              <a:rPr lang="it-IT" dirty="0" err="1"/>
              <a:t>Kubernetes</a:t>
            </a:r>
            <a:r>
              <a:rPr lang="it-IT" dirty="0"/>
              <a:t>. </a:t>
            </a:r>
          </a:p>
          <a:p>
            <a:r>
              <a:rPr lang="it-IT" dirty="0"/>
              <a:t>Una definizione di risorsa </a:t>
            </a:r>
            <a:r>
              <a:rPr lang="it-IT" dirty="0" err="1"/>
              <a:t>Kubernetes</a:t>
            </a:r>
            <a:r>
              <a:rPr lang="it-IT" dirty="0"/>
              <a:t> è un file </a:t>
            </a:r>
            <a:r>
              <a:rPr lang="it-IT" dirty="0" err="1"/>
              <a:t>yaml</a:t>
            </a:r>
            <a:r>
              <a:rPr lang="it-IT" dirty="0"/>
              <a:t> che contiene una descrizione di tutte le tue distribuzioni, servizi o qualsiasi altra risorsa che desideri distribuire. Tutte le risorse possono anche essere eliminate dal cluster utilizzando lo stesso file </a:t>
            </a:r>
            <a:r>
              <a:rPr lang="it-IT" dirty="0" err="1"/>
              <a:t>yaml</a:t>
            </a:r>
            <a:r>
              <a:rPr lang="it-IT" dirty="0"/>
              <a:t>, utilizzato per distribuirle. Viene fornito il file di definizione delle risorse </a:t>
            </a:r>
            <a:r>
              <a:rPr lang="it-IT" dirty="0" err="1"/>
              <a:t>kubernetes.yaml</a:t>
            </a:r>
            <a:r>
              <a:rPr lang="it-IT" dirty="0"/>
              <a:t>. Se sei interessato a saperne di più sulla definizione della risorsa </a:t>
            </a:r>
            <a:r>
              <a:rPr lang="it-IT" dirty="0" err="1"/>
              <a:t>Kubernetes</a:t>
            </a:r>
            <a:r>
              <a:rPr lang="it-IT" dirty="0"/>
              <a:t>, consulta la guida Distribuzione di </a:t>
            </a:r>
            <a:r>
              <a:rPr lang="it-IT" dirty="0" err="1"/>
              <a:t>microservizi</a:t>
            </a:r>
            <a:r>
              <a:rPr lang="it-IT" dirty="0"/>
              <a:t> in </a:t>
            </a:r>
            <a:r>
              <a:rPr lang="it-IT" dirty="0" err="1"/>
              <a:t>Kubernetes</a:t>
            </a:r>
            <a:r>
              <a:rPr lang="it-IT" dirty="0"/>
              <a:t> </a:t>
            </a:r>
            <a:r>
              <a:rPr lang="en-US" sz="1200" b="0" i="0" u="none" strike="noStrike" kern="1200" dirty="0">
                <a:solidFill>
                  <a:schemeClr val="tx1"/>
                </a:solidFill>
                <a:effectLst/>
                <a:latin typeface="+mn-lt"/>
                <a:ea typeface="+mn-ea"/>
                <a:cs typeface="+mn-cs"/>
                <a:hlinkClick r:id="rId3"/>
              </a:rPr>
              <a:t>Deploying microservices to Kubernetes</a:t>
            </a:r>
            <a:r>
              <a:rPr lang="it-IT" dirty="0"/>
              <a:t>. </a:t>
            </a:r>
          </a:p>
          <a:p>
            <a:endParaRPr lang="it-IT" dirty="0"/>
          </a:p>
          <a:p>
            <a:r>
              <a:rPr lang="it-IT" dirty="0"/>
              <a:t>Prima di poter effettuare una richiesta a [</a:t>
            </a:r>
            <a:r>
              <a:rPr lang="it-IT" dirty="0" err="1"/>
              <a:t>hostname</a:t>
            </a:r>
            <a:r>
              <a:rPr lang="it-IT" dirty="0"/>
              <a:t>]:31000 o [</a:t>
            </a:r>
            <a:r>
              <a:rPr lang="it-IT" dirty="0" err="1"/>
              <a:t>hostname</a:t>
            </a:r>
            <a:r>
              <a:rPr lang="it-IT" dirty="0"/>
              <a:t>]:32000, devi modificare il gruppo di sicurezza per consentire il traffico in entrata attraverso le porte 31000 e 32000. Per ottenere l'ID gruppo del gruppo di sicurezza, utilizza </a:t>
            </a:r>
            <a:r>
              <a:rPr lang="it-IT" dirty="0" err="1"/>
              <a:t>aws</a:t>
            </a:r>
            <a:r>
              <a:rPr lang="it-IT" dirty="0"/>
              <a:t> ec2 comando </a:t>
            </a:r>
            <a:r>
              <a:rPr lang="it-IT" dirty="0" err="1"/>
              <a:t>description</a:t>
            </a:r>
            <a:r>
              <a:rPr lang="it-IT" dirty="0"/>
              <a:t>-security-groups: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C7627C-DB68-9A4D-8B30-F0E92B6BDF8F}" type="slidenum">
              <a:rPr lang="it-IT" smtClean="0"/>
              <a:t>27</a:t>
            </a:fld>
            <a:endParaRPr lang="it-IT"/>
          </a:p>
        </p:txBody>
      </p:sp>
    </p:spTree>
    <p:extLst>
      <p:ext uri="{BB962C8B-B14F-4D97-AF65-F5344CB8AC3E}">
        <p14:creationId xmlns:p14="http://schemas.microsoft.com/office/powerpoint/2010/main" val="298722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2" name="Title 1"/>
          <p:cNvSpPr>
            <a:spLocks noGrp="1"/>
          </p:cNvSpPr>
          <p:nvPr>
            <p:ph type="ctrTitle" hasCustomPrompt="1"/>
          </p:nvPr>
        </p:nvSpPr>
        <p:spPr>
          <a:xfrm>
            <a:off x="573852" y="799311"/>
            <a:ext cx="7585611" cy="2412171"/>
          </a:xfrm>
        </p:spPr>
        <p:txBody>
          <a:bodyPr anchor="b"/>
          <a:lstStyle>
            <a:lvl1pPr algn="l" defTabSz="914400" rtl="0" eaLnBrk="1" latinLnBrk="0" hangingPunct="1">
              <a:lnSpc>
                <a:spcPct val="80000"/>
              </a:lnSpc>
              <a:spcBef>
                <a:spcPct val="0"/>
              </a:spcBef>
              <a:buNone/>
              <a:defRPr lang="it-IT" sz="6000" i="0" u="none" kern="1200" cap="all" spc="-100" dirty="0" smtClean="0">
                <a:solidFill>
                  <a:srgbClr val="FFFFFF"/>
                </a:solidFill>
                <a:latin typeface="Arial Black"/>
                <a:ea typeface="+mj-ea"/>
                <a:cs typeface="Arial Black"/>
              </a:defRPr>
            </a:lvl1pPr>
          </a:lstStyle>
          <a:p>
            <a:r>
              <a:rPr lang="it-IT" dirty="0"/>
              <a:t>INSERT YOUR</a:t>
            </a:r>
            <a:br>
              <a:rPr lang="it-IT" dirty="0"/>
            </a:br>
            <a:r>
              <a:rPr lang="it-IT" dirty="0"/>
              <a:t>TITLE HERE</a:t>
            </a:r>
            <a:endParaRPr lang="en-US" dirty="0"/>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Bild 6" descr="Unbenannt-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8300" y="4723084"/>
            <a:ext cx="901701" cy="241840"/>
          </a:xfrm>
          <a:prstGeom prst="rect">
            <a:avLst/>
          </a:prstGeom>
        </p:spPr>
      </p:pic>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1"/>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4" name="Content Placeholder 3"/>
          <p:cNvSpPr>
            <a:spLocks noGrp="1"/>
          </p:cNvSpPr>
          <p:nvPr>
            <p:ph sz="half" idx="2" hasCustomPrompt="1"/>
          </p:nvPr>
        </p:nvSpPr>
        <p:spPr>
          <a:xfrm>
            <a:off x="4706754" y="1437651"/>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7" name="Subtitle 2"/>
          <p:cNvSpPr>
            <a:spLocks noGrp="1"/>
          </p:cNvSpPr>
          <p:nvPr>
            <p:ph type="subTitle" idx="10"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03430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0"/>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0" y="1250541"/>
            <a:ext cx="9144000" cy="2629091"/>
          </a:xfrm>
        </p:spPr>
        <p:txBody>
          <a:bodyPr/>
          <a:lstStyle/>
          <a:p>
            <a:r>
              <a:rPr lang="en-US"/>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10" name="Rettangolo 7"/>
          <p:cNvSpPr/>
          <p:nvPr userDrawn="1"/>
        </p:nvSpPr>
        <p:spPr>
          <a:xfrm>
            <a:off x="0" y="3879632"/>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6" name="Bild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299702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4025590" y="1417013"/>
            <a:ext cx="5118410" cy="3036887"/>
          </a:xfrm>
        </p:spPr>
        <p:txBody>
          <a:bodyPr/>
          <a:lstStyle/>
          <a:p>
            <a:r>
              <a:rPr lang="en-US"/>
              <a:t>Click icon to add picture</a:t>
            </a:r>
            <a:endParaRPr lang="it-IT" dirty="0"/>
          </a:p>
        </p:txBody>
      </p:sp>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925328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a:t>
            </a:r>
            <a:r>
              <a:rPr lang="it-IT" dirty="0" err="1"/>
              <a:t>LeTTERS</a:t>
            </a:r>
            <a:endParaRPr lang="it-IT" dirty="0"/>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2" name="Immagine 1" descr="Reply Green 0.png"/>
          <p:cNvPicPr>
            <a:picLocks noChangeAspect="1"/>
          </p:cNvPicPr>
          <p:nvPr userDrawn="1"/>
        </p:nvPicPr>
        <p:blipFill rotWithShape="1">
          <a:blip r:embed="rId2">
            <a:extLst>
              <a:ext uri="{28A0092B-C50C-407E-A947-70E740481C1C}">
                <a14:useLocalDpi xmlns:a14="http://schemas.microsoft.com/office/drawing/2010/main" val="0"/>
              </a:ext>
            </a:extLst>
          </a:blip>
          <a:srcRect r="5278"/>
          <a:stretch/>
        </p:blipFill>
        <p:spPr>
          <a:xfrm>
            <a:off x="4029395" y="1416656"/>
            <a:ext cx="5114605" cy="3037283"/>
          </a:xfrm>
          <a:prstGeom prst="rect">
            <a:avLst/>
          </a:prstGeom>
        </p:spPr>
      </p:pic>
      <p:sp>
        <p:nvSpPr>
          <p:cNvPr id="12" name="Content Placeholder 2"/>
          <p:cNvSpPr>
            <a:spLocks noGrp="1"/>
          </p:cNvSpPr>
          <p:nvPr>
            <p:ph sz="half" idx="11" hasCustomPrompt="1"/>
          </p:nvPr>
        </p:nvSpPr>
        <p:spPr>
          <a:xfrm>
            <a:off x="4352740" y="2858737"/>
            <a:ext cx="4616786" cy="619319"/>
          </a:xfrm>
        </p:spPr>
        <p:txBody>
          <a:bodyPr anchor="t"/>
          <a:lstStyle>
            <a:lvl1pPr>
              <a:defRPr sz="4000" cap="all" spc="-100">
                <a:solidFill>
                  <a:srgbClr val="FFFFFF"/>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dirty="0"/>
              <a:t>TEXT</a:t>
            </a:r>
          </a:p>
        </p:txBody>
      </p:sp>
      <p:sp>
        <p:nvSpPr>
          <p:cNvPr id="13" name="Content Placeholder 2"/>
          <p:cNvSpPr>
            <a:spLocks noGrp="1"/>
          </p:cNvSpPr>
          <p:nvPr>
            <p:ph sz="half" idx="12" hasCustomPrompt="1"/>
          </p:nvPr>
        </p:nvSpPr>
        <p:spPr>
          <a:xfrm>
            <a:off x="4352740" y="1903019"/>
            <a:ext cx="4616786" cy="320156"/>
          </a:xfrm>
        </p:spPr>
        <p:txBody>
          <a:bodyPr/>
          <a:lstStyle>
            <a:lvl1pPr>
              <a:defRPr sz="1600">
                <a:solidFill>
                  <a:srgbClr val="FFFFFF"/>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dirty="0"/>
              <a:t>Basic text</a:t>
            </a:r>
          </a:p>
        </p:txBody>
      </p:sp>
      <p:sp>
        <p:nvSpPr>
          <p:cNvPr id="9" name="Subtitle 2"/>
          <p:cNvSpPr>
            <a:spLocks noGrp="1"/>
          </p:cNvSpPr>
          <p:nvPr>
            <p:ph type="subTitle" idx="13"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11" name="Bild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756235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128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6" name="Immagine 5"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0" name="Title 1"/>
          <p:cNvSpPr>
            <a:spLocks noGrp="1"/>
          </p:cNvSpPr>
          <p:nvPr>
            <p:ph type="ctrTitle" hasCustomPrompt="1"/>
          </p:nvPr>
        </p:nvSpPr>
        <p:spPr>
          <a:xfrm>
            <a:off x="1156023" y="2010229"/>
            <a:ext cx="7003440" cy="1321697"/>
          </a:xfrm>
        </p:spPr>
        <p:txBody>
          <a:bodyPr anchor="ctr"/>
          <a:lstStyle>
            <a:lvl1pPr>
              <a:lnSpc>
                <a:spcPct val="80000"/>
              </a:lnSpc>
              <a:defRPr lang="en-US" sz="6000" i="0" u="none" kern="1200" cap="all" spc="-100" baseline="0" dirty="0">
                <a:solidFill>
                  <a:srgbClr val="FFFFFF"/>
                </a:solidFill>
                <a:latin typeface="Arial Black"/>
                <a:ea typeface="+mj-ea"/>
                <a:cs typeface="Arial Black"/>
              </a:defRPr>
            </a:lvl1pPr>
          </a:lstStyle>
          <a:p>
            <a:r>
              <a:rPr lang="it-IT" dirty="0" err="1"/>
              <a:t>Insert</a:t>
            </a:r>
            <a:r>
              <a:rPr lang="it-IT" dirty="0"/>
              <a:t> </a:t>
            </a:r>
            <a:r>
              <a:rPr lang="it-IT" dirty="0" err="1"/>
              <a:t>your</a:t>
            </a:r>
            <a:r>
              <a:rPr lang="it-IT" dirty="0"/>
              <a:t> </a:t>
            </a:r>
            <a:r>
              <a:rPr lang="it-IT" dirty="0" err="1"/>
              <a:t>title</a:t>
            </a:r>
            <a:r>
              <a:rPr lang="it-IT" dirty="0"/>
              <a:t> </a:t>
            </a:r>
            <a:r>
              <a:rPr lang="it-IT" dirty="0" err="1"/>
              <a:t>here</a:t>
            </a:r>
            <a:endParaRPr lang="en-US" dirty="0"/>
          </a:p>
        </p:txBody>
      </p:sp>
      <p:sp>
        <p:nvSpPr>
          <p:cNvPr id="7" name="Subtitle 2"/>
          <p:cNvSpPr>
            <a:spLocks noGrp="1"/>
          </p:cNvSpPr>
          <p:nvPr>
            <p:ph type="subTitle" idx="1" hasCustomPrompt="1"/>
          </p:nvPr>
        </p:nvSpPr>
        <p:spPr>
          <a:xfrm>
            <a:off x="1156022" y="3375892"/>
            <a:ext cx="7003441" cy="328820"/>
          </a:xfrm>
        </p:spPr>
        <p:txBody>
          <a:bodyPr lIns="0" bIns="0" anchor="t">
            <a:noAutofit/>
          </a:bodyPr>
          <a:lstStyle>
            <a:lvl1pPr marL="0" indent="0" algn="ctr">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11" name="Bild 6" descr="Unbenannt-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8300" y="4723084"/>
            <a:ext cx="901701" cy="241840"/>
          </a:xfrm>
          <a:prstGeom prst="rect">
            <a:avLst/>
          </a:prstGeom>
        </p:spPr>
      </p:pic>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8"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Inhaltsplatzhalter 2"/>
          <p:cNvSpPr>
            <a:spLocks noGrp="1"/>
          </p:cNvSpPr>
          <p:nvPr>
            <p:ph idx="10"/>
          </p:nvPr>
        </p:nvSpPr>
        <p:spPr>
          <a:xfrm>
            <a:off x="603248" y="1594892"/>
            <a:ext cx="7937501" cy="2462213"/>
          </a:xfrm>
        </p:spPr>
        <p:txBody>
          <a:bodyPr/>
          <a:lstStyle>
            <a:lvl1pPr marL="500063" indent="-500063">
              <a:spcBef>
                <a:spcPts val="1200"/>
              </a:spcBef>
              <a:buClr>
                <a:schemeClr val="accent2"/>
              </a:buClr>
              <a:buSzPct val="100000"/>
              <a:buFont typeface="+mj-lt"/>
              <a:buAutoNum type="arabicPlain"/>
              <a:tabLst/>
              <a:defRPr/>
            </a:lvl1pPr>
            <a:lvl2pPr marL="982663" indent="-490538">
              <a:spcBef>
                <a:spcPts val="1200"/>
              </a:spcBef>
              <a:buClr>
                <a:schemeClr val="accent2"/>
              </a:buClr>
              <a:buSzPct val="100000"/>
              <a:buFont typeface="+mj-lt"/>
              <a:buAutoNum type="arabicPlain"/>
              <a:tabLst/>
              <a:defRPr cap="none">
                <a:solidFill>
                  <a:schemeClr val="tx1"/>
                </a:solidFill>
              </a:defRPr>
            </a:lvl2pPr>
            <a:lvl3pPr marL="1431925" indent="-450850">
              <a:spcBef>
                <a:spcPts val="1200"/>
              </a:spcBef>
              <a:buClr>
                <a:schemeClr val="accent2"/>
              </a:buClr>
              <a:buSzPct val="100000"/>
              <a:buFont typeface="+mj-lt"/>
              <a:buAutoNum type="arabicPlain"/>
              <a:tabLst/>
              <a:defRPr sz="1600">
                <a:solidFill>
                  <a:schemeClr val="tx1"/>
                </a:solidFill>
              </a:defRPr>
            </a:lvl3pPr>
            <a:lvl4pPr marL="1371600" indent="-342900">
              <a:buFont typeface="+mj-lt"/>
              <a:buAutoNum type="arabicPeriod"/>
              <a:defRPr/>
            </a:lvl4pPr>
            <a:lvl5pPr marL="1714500" indent="-342900">
              <a:buFont typeface="+mj-lt"/>
              <a:buAutoNum type="arabicPeriod"/>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dirty="0"/>
              <a:t>SECTION </a:t>
            </a:r>
            <a:br>
              <a:rPr lang="it-IT" dirty="0"/>
            </a:br>
            <a:r>
              <a:rPr lang="it-IT" dirty="0"/>
              <a:t>SLIDE</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t"/>
          <a:lstStyle>
            <a:lvl1pPr algn="ctr">
              <a:lnSpc>
                <a:spcPct val="80000"/>
              </a:lnSpc>
              <a:defRPr lang="en-US" sz="5400" i="0" u="none" kern="1200" cap="all" spc="-100" baseline="0" dirty="0">
                <a:solidFill>
                  <a:srgbClr val="FFFFFF"/>
                </a:solidFill>
                <a:latin typeface="Arial Black"/>
                <a:ea typeface="+mj-ea"/>
                <a:cs typeface="Arial Black"/>
              </a:defRPr>
            </a:lvl1pPr>
          </a:lstStyle>
          <a:p>
            <a:r>
              <a:rPr lang="de-DE" dirty="0"/>
              <a:t>STATEMENT </a:t>
            </a:r>
            <a:br>
              <a:rPr lang="de-DE" dirty="0"/>
            </a:br>
            <a:r>
              <a:rPr lang="de-DE" dirty="0"/>
              <a:t>CHART FOR IMPORTANT </a:t>
            </a:r>
            <a:br>
              <a:rPr lang="de-DE" dirty="0"/>
            </a:br>
            <a:r>
              <a:rPr lang="de-DE" dirty="0"/>
              <a:t>POINTS</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069305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6"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64985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a:srcRect t="-114" b="24638"/>
          <a:stretch/>
        </p:blipFill>
        <p:spPr>
          <a:xfrm>
            <a:off x="0" y="-7749"/>
            <a:ext cx="9144000" cy="5174110"/>
          </a:xfrm>
          <a:prstGeom prst="rect">
            <a:avLst/>
          </a:prstGeom>
        </p:spPr>
      </p:pic>
      <p:sp>
        <p:nvSpPr>
          <p:cNvPr id="8" name="Rechteck 6"/>
          <p:cNvSpPr/>
          <p:nvPr userDrawn="1"/>
        </p:nvSpPr>
        <p:spPr>
          <a:xfrm>
            <a:off x="0" y="1"/>
            <a:ext cx="9144000" cy="5166360"/>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21605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a:srcRect t="-1" r="11734" b="25474"/>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1"/>
            <a:ext cx="9144000" cy="514349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125841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5"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65606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5" name="Segnaposto testo 14"/>
          <p:cNvSpPr>
            <a:spLocks noGrp="1"/>
          </p:cNvSpPr>
          <p:nvPr>
            <p:ph type="body" sz="quarter" idx="10" hasCustomPrompt="1"/>
          </p:nvPr>
        </p:nvSpPr>
        <p:spPr>
          <a:xfrm>
            <a:off x="573852"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80000" indent="-180000">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6"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68524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dirty="0"/>
              <a:t>CLICK TO CHANGE STYLE</a:t>
            </a:r>
            <a:endParaRPr lang="en-US" dirty="0"/>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81" r:id="rId4"/>
    <p:sldLayoutId id="2147483677" r:id="rId5"/>
    <p:sldLayoutId id="2147483683" r:id="rId6"/>
    <p:sldLayoutId id="2147483684" r:id="rId7"/>
    <p:sldLayoutId id="2147483666" r:id="rId8"/>
    <p:sldLayoutId id="2147483680" r:id="rId9"/>
    <p:sldLayoutId id="2147483664" r:id="rId10"/>
    <p:sldLayoutId id="2147483685" r:id="rId11"/>
    <p:sldLayoutId id="2147483678" r:id="rId12"/>
    <p:sldLayoutId id="2147483679" r:id="rId13"/>
    <p:sldLayoutId id="2147483667" r:id="rId14"/>
    <p:sldLayoutId id="2147483671" r:id="rId15"/>
  </p:sldLayoutIdLst>
  <p:hf sldNum="0" hdr="0" ftr="0" dt="0"/>
  <p:txStyles>
    <p:title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hyperlink" Target="https://[aws_account_id].dkr.ecr.[region].amazonaws.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8.jp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g"/><Relationship Id="rId1" Type="http://schemas.openxmlformats.org/officeDocument/2006/relationships/slideLayout" Target="../slideLayouts/slideLayout8.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3852" y="799311"/>
            <a:ext cx="7696999" cy="2412171"/>
          </a:xfrm>
        </p:spPr>
        <p:txBody>
          <a:bodyPr/>
          <a:lstStyle/>
          <a:p>
            <a:r>
              <a:rPr lang="de-DE" dirty="0"/>
              <a:t>Microservices architecture design and implementation</a:t>
            </a:r>
            <a:endParaRPr lang="it-IT" dirty="0"/>
          </a:p>
        </p:txBody>
      </p:sp>
      <p:sp>
        <p:nvSpPr>
          <p:cNvPr id="3" name="Sottotitolo 2"/>
          <p:cNvSpPr>
            <a:spLocks noGrp="1"/>
          </p:cNvSpPr>
          <p:nvPr>
            <p:ph type="subTitle" idx="1"/>
          </p:nvPr>
        </p:nvSpPr>
        <p:spPr/>
        <p:txBody>
          <a:bodyPr/>
          <a:lstStyle/>
          <a:p>
            <a:r>
              <a:rPr lang="it-IT" dirty="0"/>
              <a:t>Muhammad Naeem, Akhtar | Cloud Engineer</a:t>
            </a:r>
          </a:p>
        </p:txBody>
      </p:sp>
    </p:spTree>
    <p:extLst>
      <p:ext uri="{BB962C8B-B14F-4D97-AF65-F5344CB8AC3E}">
        <p14:creationId xmlns:p14="http://schemas.microsoft.com/office/powerpoint/2010/main" val="2072311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Microservice architecture</a:t>
            </a:r>
          </a:p>
        </p:txBody>
      </p:sp>
      <p:sp>
        <p:nvSpPr>
          <p:cNvPr id="3" name="Subtitle 2"/>
          <p:cNvSpPr>
            <a:spLocks noGrp="1"/>
          </p:cNvSpPr>
          <p:nvPr>
            <p:ph type="subTitle" idx="1"/>
          </p:nvPr>
        </p:nvSpPr>
        <p:spPr/>
        <p:txBody>
          <a:bodyPr/>
          <a:lstStyle/>
          <a:p>
            <a:r>
              <a:rPr lang="it-IT" dirty="0"/>
              <a:t>Advantages: better organization</a:t>
            </a:r>
          </a:p>
        </p:txBody>
      </p:sp>
      <p:sp>
        <p:nvSpPr>
          <p:cNvPr id="4" name="Content Placeholder 3"/>
          <p:cNvSpPr>
            <a:spLocks noGrp="1"/>
          </p:cNvSpPr>
          <p:nvPr>
            <p:ph idx="10"/>
          </p:nvPr>
        </p:nvSpPr>
        <p:spPr>
          <a:xfrm>
            <a:off x="603249" y="1594892"/>
            <a:ext cx="4160282" cy="2462213"/>
          </a:xfrm>
        </p:spPr>
        <p:txBody>
          <a:bodyPr/>
          <a:lstStyle/>
          <a:p>
            <a:pPr marL="0" indent="0">
              <a:buNone/>
            </a:pPr>
            <a:r>
              <a:rPr lang="it-IT" b="1" dirty="0"/>
              <a:t>Better Organization:</a:t>
            </a:r>
          </a:p>
          <a:p>
            <a:pPr marL="285750" indent="-285750">
              <a:buFont typeface="Courier New" panose="02070309020205020404" pitchFamily="49" charset="0"/>
              <a:buChar char="o"/>
            </a:pPr>
            <a:r>
              <a:rPr lang="it-IT" dirty="0"/>
              <a:t>Microservice architectures are typically better organized</a:t>
            </a:r>
          </a:p>
          <a:p>
            <a:pPr marL="285750" indent="-285750">
              <a:buFont typeface="Courier New" panose="02070309020205020404" pitchFamily="49" charset="0"/>
              <a:buChar char="o"/>
            </a:pPr>
            <a:r>
              <a:rPr lang="it-IT" dirty="0"/>
              <a:t>Each microservcie has a very specific job, and it is not concerned with the jobs of other components</a:t>
            </a:r>
          </a:p>
          <a:p>
            <a:pPr marL="0" indent="0">
              <a:buNone/>
            </a:pPr>
            <a:endParaRPr lang="it-I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063" y="1748867"/>
            <a:ext cx="2087008" cy="1977166"/>
          </a:xfrm>
          <a:prstGeom prst="rect">
            <a:avLst/>
          </a:prstGeom>
        </p:spPr>
      </p:pic>
    </p:spTree>
    <p:extLst>
      <p:ext uri="{BB962C8B-B14F-4D97-AF65-F5344CB8AC3E}">
        <p14:creationId xmlns:p14="http://schemas.microsoft.com/office/powerpoint/2010/main" val="2102708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Microservice architecture</a:t>
            </a:r>
          </a:p>
        </p:txBody>
      </p:sp>
      <p:sp>
        <p:nvSpPr>
          <p:cNvPr id="3" name="Subtitle 2"/>
          <p:cNvSpPr>
            <a:spLocks noGrp="1"/>
          </p:cNvSpPr>
          <p:nvPr>
            <p:ph type="subTitle" idx="1"/>
          </p:nvPr>
        </p:nvSpPr>
        <p:spPr/>
        <p:txBody>
          <a:bodyPr/>
          <a:lstStyle/>
          <a:p>
            <a:r>
              <a:rPr lang="it-IT" dirty="0"/>
              <a:t>Advantages: decoupled</a:t>
            </a:r>
          </a:p>
        </p:txBody>
      </p:sp>
      <p:sp>
        <p:nvSpPr>
          <p:cNvPr id="4" name="Content Placeholder 3"/>
          <p:cNvSpPr>
            <a:spLocks noGrp="1"/>
          </p:cNvSpPr>
          <p:nvPr>
            <p:ph idx="10"/>
          </p:nvPr>
        </p:nvSpPr>
        <p:spPr>
          <a:xfrm>
            <a:off x="603249" y="1594892"/>
            <a:ext cx="4530984" cy="2462213"/>
          </a:xfrm>
        </p:spPr>
        <p:txBody>
          <a:bodyPr/>
          <a:lstStyle/>
          <a:p>
            <a:pPr marL="0" indent="0">
              <a:buNone/>
            </a:pPr>
            <a:r>
              <a:rPr lang="it-IT" b="1" dirty="0"/>
              <a:t>Decoupled :</a:t>
            </a:r>
          </a:p>
          <a:p>
            <a:pPr marL="285750" indent="-285750">
              <a:buFont typeface="Courier New" panose="02070309020205020404" pitchFamily="49" charset="0"/>
              <a:buChar char="o"/>
            </a:pPr>
            <a:r>
              <a:rPr lang="it-IT" dirty="0"/>
              <a:t>Decoupled services are also easier to change, update and re-configure to serve the purpose of differen apps</a:t>
            </a:r>
          </a:p>
          <a:p>
            <a:pPr marL="285750" indent="-285750">
              <a:buFont typeface="Courier New" panose="02070309020205020404" pitchFamily="49" charset="0"/>
              <a:buChar char="o"/>
            </a:pPr>
            <a:r>
              <a:rPr lang="it-IT" dirty="0"/>
              <a:t>They also allow for fast, independent delivery of individual parts within a larger, integrated system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923" y="1834977"/>
            <a:ext cx="3274091" cy="2182727"/>
          </a:xfrm>
          <a:prstGeom prst="rect">
            <a:avLst/>
          </a:prstGeom>
        </p:spPr>
      </p:pic>
    </p:spTree>
    <p:extLst>
      <p:ext uri="{BB962C8B-B14F-4D97-AF65-F5344CB8AC3E}">
        <p14:creationId xmlns:p14="http://schemas.microsoft.com/office/powerpoint/2010/main" val="12739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Microservice architecture</a:t>
            </a:r>
          </a:p>
        </p:txBody>
      </p:sp>
      <p:sp>
        <p:nvSpPr>
          <p:cNvPr id="3" name="Subtitle 2"/>
          <p:cNvSpPr>
            <a:spLocks noGrp="1"/>
          </p:cNvSpPr>
          <p:nvPr>
            <p:ph type="subTitle" idx="1"/>
          </p:nvPr>
        </p:nvSpPr>
        <p:spPr/>
        <p:txBody>
          <a:bodyPr/>
          <a:lstStyle/>
          <a:p>
            <a:r>
              <a:rPr lang="it-IT" dirty="0"/>
              <a:t>Advantages: better performance</a:t>
            </a:r>
          </a:p>
        </p:txBody>
      </p:sp>
      <p:sp>
        <p:nvSpPr>
          <p:cNvPr id="4" name="Content Placeholder 3"/>
          <p:cNvSpPr>
            <a:spLocks noGrp="1"/>
          </p:cNvSpPr>
          <p:nvPr>
            <p:ph idx="10"/>
          </p:nvPr>
        </p:nvSpPr>
        <p:spPr>
          <a:xfrm>
            <a:off x="603248" y="1594892"/>
            <a:ext cx="4574233" cy="2462213"/>
          </a:xfrm>
        </p:spPr>
        <p:txBody>
          <a:bodyPr/>
          <a:lstStyle/>
          <a:p>
            <a:pPr marL="0" indent="0">
              <a:buNone/>
            </a:pPr>
            <a:r>
              <a:rPr lang="it-IT" b="1" dirty="0"/>
              <a:t>Better Performance:</a:t>
            </a:r>
          </a:p>
          <a:p>
            <a:pPr marL="285750" indent="-285750">
              <a:buFont typeface="Courier New" panose="02070309020205020404" pitchFamily="49" charset="0"/>
              <a:buChar char="o"/>
            </a:pPr>
            <a:r>
              <a:rPr lang="it-IT" dirty="0"/>
              <a:t>Under the right circumstances, microservices can also have performance advantages depending on how they’re organized</a:t>
            </a:r>
          </a:p>
          <a:p>
            <a:pPr marL="285750" indent="-285750">
              <a:buFont typeface="Courier New" panose="02070309020205020404" pitchFamily="49" charset="0"/>
              <a:buChar char="o"/>
            </a:pPr>
            <a:r>
              <a:rPr lang="it-IT" dirty="0"/>
              <a:t>It’s possible to isolate hot services and scale them independently of the rest of the app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705" y="1863183"/>
            <a:ext cx="2260899" cy="2357993"/>
          </a:xfrm>
          <a:prstGeom prst="rect">
            <a:avLst/>
          </a:prstGeom>
        </p:spPr>
      </p:pic>
    </p:spTree>
    <p:extLst>
      <p:ext uri="{BB962C8B-B14F-4D97-AF65-F5344CB8AC3E}">
        <p14:creationId xmlns:p14="http://schemas.microsoft.com/office/powerpoint/2010/main" val="3373153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Microservices complexities</a:t>
            </a:r>
          </a:p>
        </p:txBody>
      </p:sp>
      <p:sp>
        <p:nvSpPr>
          <p:cNvPr id="3" name="Subtitle 2"/>
          <p:cNvSpPr>
            <a:spLocks noGrp="1"/>
          </p:cNvSpPr>
          <p:nvPr>
            <p:ph type="subTitle" idx="1"/>
          </p:nvPr>
        </p:nvSpPr>
        <p:spPr/>
        <p:txBody>
          <a:bodyPr/>
          <a:lstStyle/>
          <a:p>
            <a:endParaRPr lang="it-IT"/>
          </a:p>
        </p:txBody>
      </p:sp>
      <p:sp>
        <p:nvSpPr>
          <p:cNvPr id="4" name="Content Placeholder 3"/>
          <p:cNvSpPr>
            <a:spLocks noGrp="1"/>
          </p:cNvSpPr>
          <p:nvPr>
            <p:ph idx="10"/>
          </p:nvPr>
        </p:nvSpPr>
        <p:spPr/>
        <p:txBody>
          <a:bodyPr/>
          <a:lstStyle/>
          <a:p>
            <a:pPr marL="285750" indent="-285750">
              <a:buFont typeface="Wingdings" panose="05000000000000000000" pitchFamily="2" charset="2"/>
              <a:buChar char="Ø"/>
            </a:pPr>
            <a:r>
              <a:rPr lang="it-IT" dirty="0"/>
              <a:t>In bigger microservices architecture it is very difficult to configure, manage, and keep the whole system running smoothly</a:t>
            </a:r>
          </a:p>
          <a:p>
            <a:pPr marL="285750" indent="-285750">
              <a:buFont typeface="Wingdings" panose="05000000000000000000" pitchFamily="2" charset="2"/>
              <a:buChar char="Ø"/>
            </a:pPr>
            <a:r>
              <a:rPr lang="it-IT" dirty="0"/>
              <a:t>Adjusting microservices in a manner where you can achieve max hardware resources utilization is also a challenge</a:t>
            </a:r>
          </a:p>
          <a:p>
            <a:pPr marL="285750" indent="-285750">
              <a:buFont typeface="Wingdings" panose="05000000000000000000" pitchFamily="2" charset="2"/>
              <a:buChar char="Ø"/>
            </a:pPr>
            <a:r>
              <a:rPr lang="it-IT" dirty="0"/>
              <a:t>Making sure all services are working is also no easy </a:t>
            </a:r>
          </a:p>
          <a:p>
            <a:pPr marL="285750" indent="-285750">
              <a:buFont typeface="Wingdings" panose="05000000000000000000" pitchFamily="2" charset="2"/>
              <a:buChar char="Ø"/>
            </a:pPr>
            <a:r>
              <a:rPr lang="it-IT" dirty="0"/>
              <a:t>Above all scaling those</a:t>
            </a:r>
          </a:p>
        </p:txBody>
      </p:sp>
    </p:spTree>
    <p:extLst>
      <p:ext uri="{BB962C8B-B14F-4D97-AF65-F5344CB8AC3E}">
        <p14:creationId xmlns:p14="http://schemas.microsoft.com/office/powerpoint/2010/main" val="2495376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Microservices complexities</a:t>
            </a:r>
          </a:p>
        </p:txBody>
      </p:sp>
      <p:sp>
        <p:nvSpPr>
          <p:cNvPr id="3" name="Subtitle 2"/>
          <p:cNvSpPr>
            <a:spLocks noGrp="1"/>
          </p:cNvSpPr>
          <p:nvPr>
            <p:ph type="subTitle" idx="1"/>
          </p:nvPr>
        </p:nvSpPr>
        <p:spPr/>
        <p:txBody>
          <a:bodyPr/>
          <a:lstStyle/>
          <a:p>
            <a:endParaRPr lang="it-IT"/>
          </a:p>
        </p:txBody>
      </p:sp>
      <p:sp>
        <p:nvSpPr>
          <p:cNvPr id="4" name="Content Placeholder 3"/>
          <p:cNvSpPr>
            <a:spLocks noGrp="1"/>
          </p:cNvSpPr>
          <p:nvPr>
            <p:ph idx="10"/>
          </p:nvPr>
        </p:nvSpPr>
        <p:spPr>
          <a:xfrm>
            <a:off x="603249" y="1594892"/>
            <a:ext cx="6847876" cy="3211886"/>
          </a:xfrm>
        </p:spPr>
        <p:txBody>
          <a:bodyPr/>
          <a:lstStyle/>
          <a:p>
            <a:pPr>
              <a:buFont typeface="Wingdings" panose="05000000000000000000" pitchFamily="2" charset="2"/>
              <a:buChar char="Ø"/>
            </a:pPr>
            <a:r>
              <a:rPr lang="it-IT" dirty="0"/>
              <a:t>Doing all this manually is ghard work</a:t>
            </a:r>
          </a:p>
          <a:p>
            <a:pPr>
              <a:buFont typeface="Wingdings" panose="05000000000000000000" pitchFamily="2" charset="2"/>
              <a:buChar char="Ø"/>
            </a:pPr>
            <a:r>
              <a:rPr lang="it-IT" dirty="0"/>
              <a:t>We need automation, which includes</a:t>
            </a:r>
          </a:p>
          <a:p>
            <a:pPr lvl="1">
              <a:buFont typeface="Courier New" panose="02070309020205020404" pitchFamily="49" charset="0"/>
              <a:buChar char="o"/>
            </a:pPr>
            <a:r>
              <a:rPr lang="it-IT" dirty="0"/>
              <a:t>Automatic scheduling of those components to our servers</a:t>
            </a:r>
          </a:p>
          <a:p>
            <a:pPr lvl="1">
              <a:buFont typeface="Courier New" panose="02070309020205020404" pitchFamily="49" charset="0"/>
              <a:buChar char="o"/>
            </a:pPr>
            <a:r>
              <a:rPr lang="it-IT" dirty="0"/>
              <a:t>Automatic configuration</a:t>
            </a:r>
          </a:p>
          <a:p>
            <a:pPr lvl="1">
              <a:buFont typeface="Courier New" panose="02070309020205020404" pitchFamily="49" charset="0"/>
              <a:buChar char="o"/>
            </a:pPr>
            <a:r>
              <a:rPr lang="it-IT" dirty="0"/>
              <a:t>Supervision</a:t>
            </a:r>
          </a:p>
          <a:p>
            <a:pPr lvl="1">
              <a:buFont typeface="Courier New" panose="02070309020205020404" pitchFamily="49" charset="0"/>
              <a:buChar char="o"/>
            </a:pPr>
            <a:r>
              <a:rPr lang="it-IT" dirty="0"/>
              <a:t>Failure-handling</a:t>
            </a:r>
          </a:p>
          <a:p>
            <a:pPr marL="500063" lvl="1" indent="-500063">
              <a:spcAft>
                <a:spcPts val="0"/>
              </a:spcAft>
              <a:buFont typeface="Wingdings" panose="05000000000000000000" pitchFamily="2" charset="2"/>
              <a:buChar char="Ø"/>
            </a:pPr>
            <a:r>
              <a:rPr lang="it-IT" dirty="0"/>
              <a:t>This is where </a:t>
            </a:r>
            <a:r>
              <a:rPr lang="it-IT" b="1" dirty="0"/>
              <a:t>Kubernetes</a:t>
            </a:r>
            <a:r>
              <a:rPr lang="it-IT" dirty="0"/>
              <a:t> comes in</a:t>
            </a:r>
          </a:p>
        </p:txBody>
      </p:sp>
    </p:spTree>
    <p:extLst>
      <p:ext uri="{BB962C8B-B14F-4D97-AF65-F5344CB8AC3E}">
        <p14:creationId xmlns:p14="http://schemas.microsoft.com/office/powerpoint/2010/main" val="2268720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80889" y="1137928"/>
            <a:ext cx="7582223" cy="3000936"/>
          </a:xfrm>
        </p:spPr>
        <p:txBody>
          <a:bodyPr anchor="ctr"/>
          <a:lstStyle/>
          <a:p>
            <a:r>
              <a:rPr lang="it-IT" dirty="0"/>
              <a:t>Kubernetes</a:t>
            </a:r>
          </a:p>
        </p:txBody>
      </p:sp>
    </p:spTree>
    <p:extLst>
      <p:ext uri="{BB962C8B-B14F-4D97-AF65-F5344CB8AC3E}">
        <p14:creationId xmlns:p14="http://schemas.microsoft.com/office/powerpoint/2010/main" val="36047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kubernetes</a:t>
            </a:r>
          </a:p>
        </p:txBody>
      </p:sp>
      <p:sp>
        <p:nvSpPr>
          <p:cNvPr id="3" name="Subtitle 2"/>
          <p:cNvSpPr>
            <a:spLocks noGrp="1"/>
          </p:cNvSpPr>
          <p:nvPr>
            <p:ph type="subTitle" idx="1"/>
          </p:nvPr>
        </p:nvSpPr>
        <p:spPr/>
        <p:txBody>
          <a:bodyPr/>
          <a:lstStyle/>
          <a:p>
            <a:endParaRPr lang="it-IT"/>
          </a:p>
        </p:txBody>
      </p:sp>
      <p:sp>
        <p:nvSpPr>
          <p:cNvPr id="4" name="Content Placeholder 3"/>
          <p:cNvSpPr>
            <a:spLocks noGrp="1"/>
          </p:cNvSpPr>
          <p:nvPr>
            <p:ph idx="10"/>
          </p:nvPr>
        </p:nvSpPr>
        <p:spPr/>
        <p:txBody>
          <a:bodyPr/>
          <a:lstStyle/>
          <a:p>
            <a:pPr>
              <a:buFont typeface="Wingdings" panose="05000000000000000000" pitchFamily="2" charset="2"/>
              <a:buChar char="Ø"/>
            </a:pPr>
            <a:r>
              <a:rPr lang="it-IT" dirty="0"/>
              <a:t>Kubernetes enables developers to deploy their applications themselves and as often as they want, without requiring any assistance from the operations (ops) team</a:t>
            </a:r>
          </a:p>
          <a:p>
            <a:pPr>
              <a:buFont typeface="Wingdings" panose="05000000000000000000" pitchFamily="2" charset="2"/>
              <a:buChar char="Ø"/>
            </a:pPr>
            <a:r>
              <a:rPr lang="it-IT" dirty="0"/>
              <a:t>Kubernetes doesn’t benefit only developers. It also helps the ops team by automatically monitoring and rescheduling those apps in the event of HW failure</a:t>
            </a:r>
          </a:p>
          <a:p>
            <a:pPr>
              <a:buFont typeface="Wingdings" panose="05000000000000000000" pitchFamily="2" charset="2"/>
              <a:buChar char="Ø"/>
            </a:pPr>
            <a:r>
              <a:rPr lang="it-IT" dirty="0"/>
              <a:t>Kubernetes abstracts aways hardware infrastructure and exposes your whole data center as a single enormous computational resource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992" y="113515"/>
            <a:ext cx="1280469" cy="1280469"/>
          </a:xfrm>
          <a:prstGeom prst="rect">
            <a:avLst/>
          </a:prstGeom>
        </p:spPr>
      </p:pic>
    </p:spTree>
    <p:extLst>
      <p:ext uri="{BB962C8B-B14F-4D97-AF65-F5344CB8AC3E}">
        <p14:creationId xmlns:p14="http://schemas.microsoft.com/office/powerpoint/2010/main" val="362483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kubernetes</a:t>
            </a:r>
          </a:p>
        </p:txBody>
      </p:sp>
      <p:sp>
        <p:nvSpPr>
          <p:cNvPr id="3" name="Subtitle 2"/>
          <p:cNvSpPr>
            <a:spLocks noGrp="1"/>
          </p:cNvSpPr>
          <p:nvPr>
            <p:ph type="subTitle" idx="1"/>
          </p:nvPr>
        </p:nvSpPr>
        <p:spPr/>
        <p:txBody>
          <a:bodyPr/>
          <a:lstStyle/>
          <a:p>
            <a:endParaRPr lang="it-IT"/>
          </a:p>
        </p:txBody>
      </p:sp>
      <p:sp>
        <p:nvSpPr>
          <p:cNvPr id="4" name="Content Placeholder 3"/>
          <p:cNvSpPr>
            <a:spLocks noGrp="1"/>
          </p:cNvSpPr>
          <p:nvPr>
            <p:ph idx="10"/>
          </p:nvPr>
        </p:nvSpPr>
        <p:spPr/>
        <p:txBody>
          <a:bodyPr/>
          <a:lstStyle/>
          <a:p>
            <a:pPr>
              <a:buFont typeface="Wingdings" panose="05000000000000000000" pitchFamily="2" charset="2"/>
              <a:buChar char="Ø"/>
            </a:pPr>
            <a:r>
              <a:rPr lang="it-IT" dirty="0"/>
              <a:t>When you have multiple servers and you are deploying a multi-component application through Kubernetes</a:t>
            </a:r>
          </a:p>
          <a:p>
            <a:pPr>
              <a:buFont typeface="Wingdings" panose="05000000000000000000" pitchFamily="2" charset="2"/>
              <a:buChar char="Ø"/>
            </a:pPr>
            <a:r>
              <a:rPr lang="it-IT" dirty="0"/>
              <a:t>This easy component management makes Kubernetes great for most on-premises data centers as as for cloud providers</a:t>
            </a:r>
          </a:p>
          <a:p>
            <a:pPr>
              <a:buFont typeface="Wingdings" panose="05000000000000000000" pitchFamily="2" charset="2"/>
              <a:buChar char="Ø"/>
            </a:pPr>
            <a:r>
              <a:rPr lang="it-IT" dirty="0"/>
              <a:t>Kubernetes allows cloud providers to offer developers a simple platform for deploying and running any type of application, while not requiring the cloud provider’s own sysadmin to know anything about the tens of thousands of apps running on their hardware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992" y="113515"/>
            <a:ext cx="1280469" cy="1280469"/>
          </a:xfrm>
          <a:prstGeom prst="rect">
            <a:avLst/>
          </a:prstGeom>
        </p:spPr>
      </p:pic>
    </p:spTree>
    <p:extLst>
      <p:ext uri="{BB962C8B-B14F-4D97-AF65-F5344CB8AC3E}">
        <p14:creationId xmlns:p14="http://schemas.microsoft.com/office/powerpoint/2010/main" val="1673261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Kubernetes architecture</a:t>
            </a:r>
          </a:p>
        </p:txBody>
      </p:sp>
      <p:sp>
        <p:nvSpPr>
          <p:cNvPr id="3" name="Subtitle 2"/>
          <p:cNvSpPr>
            <a:spLocks noGrp="1"/>
          </p:cNvSpPr>
          <p:nvPr>
            <p:ph type="subTitle" idx="1"/>
          </p:nvPr>
        </p:nvSpPr>
        <p:spPr/>
        <p:txBody>
          <a:bodyPr/>
          <a:lstStyle/>
          <a:p>
            <a:endParaRPr lang="it-IT"/>
          </a:p>
        </p:txBody>
      </p:sp>
      <p:sp>
        <p:nvSpPr>
          <p:cNvPr id="6" name="Oval 5"/>
          <p:cNvSpPr/>
          <p:nvPr/>
        </p:nvSpPr>
        <p:spPr>
          <a:xfrm>
            <a:off x="976181" y="1760838"/>
            <a:ext cx="679622" cy="688888"/>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t>API</a:t>
            </a:r>
            <a:endParaRPr lang="it-IT" dirty="0"/>
          </a:p>
        </p:txBody>
      </p:sp>
      <p:sp>
        <p:nvSpPr>
          <p:cNvPr id="7" name="Oval 6"/>
          <p:cNvSpPr/>
          <p:nvPr/>
        </p:nvSpPr>
        <p:spPr>
          <a:xfrm>
            <a:off x="976181" y="2693773"/>
            <a:ext cx="679625" cy="68306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t>UI</a:t>
            </a:r>
          </a:p>
        </p:txBody>
      </p:sp>
      <p:sp>
        <p:nvSpPr>
          <p:cNvPr id="8" name="Oval 7"/>
          <p:cNvSpPr/>
          <p:nvPr/>
        </p:nvSpPr>
        <p:spPr>
          <a:xfrm>
            <a:off x="976183" y="3695022"/>
            <a:ext cx="679624" cy="683062"/>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400" dirty="0"/>
              <a:t>CLI</a:t>
            </a:r>
          </a:p>
        </p:txBody>
      </p:sp>
      <p:sp>
        <p:nvSpPr>
          <p:cNvPr id="9" name="Rectangle 8"/>
          <p:cNvSpPr/>
          <p:nvPr/>
        </p:nvSpPr>
        <p:spPr>
          <a:xfrm>
            <a:off x="3422822" y="1788465"/>
            <a:ext cx="1421027" cy="261724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a:t>Kubernetes Master</a:t>
            </a:r>
          </a:p>
        </p:txBody>
      </p:sp>
      <p:sp>
        <p:nvSpPr>
          <p:cNvPr id="10" name="Rectangle 9"/>
          <p:cNvSpPr/>
          <p:nvPr/>
        </p:nvSpPr>
        <p:spPr>
          <a:xfrm>
            <a:off x="6759146" y="1788465"/>
            <a:ext cx="852616" cy="512805"/>
          </a:xfrm>
          <a:prstGeom prst="rect">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t>Node 1</a:t>
            </a:r>
          </a:p>
        </p:txBody>
      </p:sp>
      <p:sp>
        <p:nvSpPr>
          <p:cNvPr id="11" name="Rectangle 10"/>
          <p:cNvSpPr/>
          <p:nvPr/>
        </p:nvSpPr>
        <p:spPr>
          <a:xfrm>
            <a:off x="6759146" y="2471527"/>
            <a:ext cx="852616" cy="512805"/>
          </a:xfrm>
          <a:prstGeom prst="rect">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t>Node 2</a:t>
            </a:r>
          </a:p>
        </p:txBody>
      </p:sp>
      <p:sp>
        <p:nvSpPr>
          <p:cNvPr id="12" name="Rectangle 11"/>
          <p:cNvSpPr/>
          <p:nvPr/>
        </p:nvSpPr>
        <p:spPr>
          <a:xfrm>
            <a:off x="6759146" y="3182217"/>
            <a:ext cx="852616" cy="512805"/>
          </a:xfrm>
          <a:prstGeom prst="rect">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t>Node 3</a:t>
            </a:r>
          </a:p>
        </p:txBody>
      </p:sp>
      <p:sp>
        <p:nvSpPr>
          <p:cNvPr id="13" name="Rectangle 12"/>
          <p:cNvSpPr/>
          <p:nvPr/>
        </p:nvSpPr>
        <p:spPr>
          <a:xfrm>
            <a:off x="6759146" y="3865279"/>
            <a:ext cx="852616" cy="512805"/>
          </a:xfrm>
          <a:prstGeom prst="rect">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t>Node n</a:t>
            </a:r>
          </a:p>
        </p:txBody>
      </p:sp>
      <p:cxnSp>
        <p:nvCxnSpPr>
          <p:cNvPr id="17" name="Straight Arrow Connector 16"/>
          <p:cNvCxnSpPr>
            <a:stCxn id="6" idx="6"/>
            <a:endCxn id="9" idx="1"/>
          </p:cNvCxnSpPr>
          <p:nvPr/>
        </p:nvCxnSpPr>
        <p:spPr>
          <a:xfrm>
            <a:off x="1655803" y="2105282"/>
            <a:ext cx="1767019" cy="991806"/>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9" idx="1"/>
          </p:cNvCxnSpPr>
          <p:nvPr/>
        </p:nvCxnSpPr>
        <p:spPr>
          <a:xfrm flipV="1">
            <a:off x="1655802" y="3097088"/>
            <a:ext cx="1767020" cy="917244"/>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p:cNvCxnSpPr>
            <a:endCxn id="9" idx="1"/>
          </p:cNvCxnSpPr>
          <p:nvPr/>
        </p:nvCxnSpPr>
        <p:spPr>
          <a:xfrm>
            <a:off x="1655801" y="3013943"/>
            <a:ext cx="1767021" cy="83145"/>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a:endCxn id="10" idx="1"/>
          </p:cNvCxnSpPr>
          <p:nvPr/>
        </p:nvCxnSpPr>
        <p:spPr>
          <a:xfrm>
            <a:off x="4843849" y="2044868"/>
            <a:ext cx="1915297" cy="0"/>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p:cNvCxnSpPr/>
          <p:nvPr/>
        </p:nvCxnSpPr>
        <p:spPr>
          <a:xfrm>
            <a:off x="4843849" y="2725694"/>
            <a:ext cx="1915297" cy="0"/>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a:off x="4843849" y="3438619"/>
            <a:ext cx="1915297" cy="0"/>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p:cNvCxnSpPr/>
          <p:nvPr/>
        </p:nvCxnSpPr>
        <p:spPr>
          <a:xfrm>
            <a:off x="4843848" y="4121681"/>
            <a:ext cx="1915297" cy="0"/>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30" name="Rectangle 29"/>
          <p:cNvSpPr/>
          <p:nvPr/>
        </p:nvSpPr>
        <p:spPr>
          <a:xfrm>
            <a:off x="3422822" y="1210962"/>
            <a:ext cx="4188940" cy="451022"/>
          </a:xfrm>
          <a:prstGeom prst="rect">
            <a:avLst/>
          </a:prstGeom>
          <a:solidFill>
            <a:schemeClr val="tx1">
              <a:lumMod val="50000"/>
              <a:lumOff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3" name="Rectangle 32"/>
          <p:cNvSpPr/>
          <p:nvPr/>
        </p:nvSpPr>
        <p:spPr>
          <a:xfrm>
            <a:off x="3645243" y="1266568"/>
            <a:ext cx="364525" cy="33981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34" name="Rectangle 33"/>
          <p:cNvSpPr/>
          <p:nvPr/>
        </p:nvSpPr>
        <p:spPr>
          <a:xfrm>
            <a:off x="5335029" y="1251799"/>
            <a:ext cx="364525" cy="33981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sp>
        <p:nvSpPr>
          <p:cNvPr id="35" name="Rectangle 34"/>
          <p:cNvSpPr/>
          <p:nvPr/>
        </p:nvSpPr>
        <p:spPr>
          <a:xfrm>
            <a:off x="7003191" y="1257098"/>
            <a:ext cx="364525" cy="3398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36" name="TextBox 35"/>
          <p:cNvSpPr txBox="1"/>
          <p:nvPr/>
        </p:nvSpPr>
        <p:spPr>
          <a:xfrm>
            <a:off x="7556157" y="1262810"/>
            <a:ext cx="841897" cy="307777"/>
          </a:xfrm>
          <a:prstGeom prst="rect">
            <a:avLst/>
          </a:prstGeom>
          <a:noFill/>
        </p:spPr>
        <p:txBody>
          <a:bodyPr wrap="none" rtlCol="0">
            <a:spAutoFit/>
          </a:bodyPr>
          <a:lstStyle/>
          <a:p>
            <a:r>
              <a:rPr lang="it-IT" sz="1400" dirty="0"/>
              <a:t>Registry</a:t>
            </a:r>
          </a:p>
        </p:txBody>
      </p:sp>
    </p:spTree>
    <p:extLst>
      <p:ext uri="{BB962C8B-B14F-4D97-AF65-F5344CB8AC3E}">
        <p14:creationId xmlns:p14="http://schemas.microsoft.com/office/powerpoint/2010/main" val="206875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t-IT"/>
          </a:p>
        </p:txBody>
      </p:sp>
      <p:sp>
        <p:nvSpPr>
          <p:cNvPr id="3" name="Subtitle 2"/>
          <p:cNvSpPr>
            <a:spLocks noGrp="1"/>
          </p:cNvSpPr>
          <p:nvPr>
            <p:ph type="subTitle" idx="1"/>
          </p:nvPr>
        </p:nvSpPr>
        <p:spPr/>
        <p:txBody>
          <a:bodyPr/>
          <a:lstStyle/>
          <a:p>
            <a:endParaRPr lang="it-IT"/>
          </a:p>
        </p:txBody>
      </p:sp>
      <p:pic>
        <p:nvPicPr>
          <p:cNvPr id="4" name="Google Shape;719;gc92c17cd58_0_12"/>
          <p:cNvPicPr preferRelativeResize="0"/>
          <p:nvPr/>
        </p:nvPicPr>
        <p:blipFill>
          <a:blip r:embed="rId3">
            <a:alphaModFix/>
          </a:blip>
          <a:stretch>
            <a:fillRect/>
          </a:stretch>
        </p:blipFill>
        <p:spPr>
          <a:xfrm>
            <a:off x="1922200" y="1316736"/>
            <a:ext cx="4634048" cy="3652264"/>
          </a:xfrm>
          <a:prstGeom prst="rect">
            <a:avLst/>
          </a:prstGeom>
          <a:noFill/>
          <a:ln>
            <a:noFill/>
          </a:ln>
        </p:spPr>
      </p:pic>
    </p:spTree>
    <p:extLst>
      <p:ext uri="{BB962C8B-B14F-4D97-AF65-F5344CB8AC3E}">
        <p14:creationId xmlns:p14="http://schemas.microsoft.com/office/powerpoint/2010/main" val="33544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a:t>Meeting agenda</a:t>
            </a:r>
            <a:endParaRPr lang="it-IT" dirty="0"/>
          </a:p>
        </p:txBody>
      </p:sp>
      <p:sp>
        <p:nvSpPr>
          <p:cNvPr id="4" name="Sottotitolo 3"/>
          <p:cNvSpPr>
            <a:spLocks noGrp="1"/>
          </p:cNvSpPr>
          <p:nvPr>
            <p:ph type="subTitle" idx="1"/>
          </p:nvPr>
        </p:nvSpPr>
        <p:spPr/>
        <p:txBody>
          <a:bodyPr/>
          <a:lstStyle/>
          <a:p>
            <a:pPr lvl="0">
              <a:spcBef>
                <a:spcPts val="0"/>
              </a:spcBef>
              <a:buClr>
                <a:schemeClr val="lt1"/>
              </a:buClr>
              <a:buSzPts val="1600"/>
            </a:pPr>
            <a:r>
              <a:rPr lang="it-IT" dirty="0"/>
              <a:t>Microservices Architecture Design and Implementation</a:t>
            </a:r>
          </a:p>
        </p:txBody>
      </p:sp>
      <p:sp>
        <p:nvSpPr>
          <p:cNvPr id="2" name="Content Placeholder 1"/>
          <p:cNvSpPr>
            <a:spLocks noGrp="1"/>
          </p:cNvSpPr>
          <p:nvPr>
            <p:ph idx="10"/>
          </p:nvPr>
        </p:nvSpPr>
        <p:spPr/>
        <p:txBody>
          <a:bodyPr/>
          <a:lstStyle/>
          <a:p>
            <a:r>
              <a:rPr lang="it-IT" dirty="0"/>
              <a:t>Traditional way of applications architecture</a:t>
            </a:r>
          </a:p>
          <a:p>
            <a:r>
              <a:rPr lang="it-IT" dirty="0"/>
              <a:t>Microservices architecture</a:t>
            </a:r>
          </a:p>
          <a:p>
            <a:r>
              <a:rPr lang="it-IT" dirty="0"/>
              <a:t>Kubernetes</a:t>
            </a:r>
          </a:p>
          <a:p>
            <a:r>
              <a:rPr lang="it-IT" dirty="0"/>
              <a:t>…</a:t>
            </a:r>
          </a:p>
          <a:p>
            <a:r>
              <a:rPr lang="it-IT" dirty="0"/>
              <a:t>…</a:t>
            </a:r>
          </a:p>
          <a:p>
            <a:r>
              <a:rPr lang="it-IT" dirty="0"/>
              <a:t>…</a:t>
            </a:r>
          </a:p>
        </p:txBody>
      </p:sp>
    </p:spTree>
    <p:extLst>
      <p:ext uri="{BB962C8B-B14F-4D97-AF65-F5344CB8AC3E}">
        <p14:creationId xmlns:p14="http://schemas.microsoft.com/office/powerpoint/2010/main" val="307895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t-IT" dirty="0"/>
              <a:t>DEMo</a:t>
            </a:r>
          </a:p>
        </p:txBody>
      </p:sp>
    </p:spTree>
    <p:extLst>
      <p:ext uri="{BB962C8B-B14F-4D97-AF65-F5344CB8AC3E}">
        <p14:creationId xmlns:p14="http://schemas.microsoft.com/office/powerpoint/2010/main" val="1181083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 application</a:t>
            </a:r>
          </a:p>
        </p:txBody>
      </p:sp>
      <p:sp>
        <p:nvSpPr>
          <p:cNvPr id="3" name="Subtitle 2"/>
          <p:cNvSpPr>
            <a:spLocks noGrp="1"/>
          </p:cNvSpPr>
          <p:nvPr>
            <p:ph type="subTitle" idx="1"/>
          </p:nvPr>
        </p:nvSpPr>
        <p:spPr/>
        <p:txBody>
          <a:bodyPr/>
          <a:lstStyle/>
          <a:p>
            <a:endParaRPr lang="it-IT"/>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1505170" y="1572672"/>
            <a:ext cx="6105525" cy="18669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513" y="3171754"/>
            <a:ext cx="1203844" cy="13338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982" y="1871878"/>
            <a:ext cx="1157873" cy="1299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36687" y="2932250"/>
            <a:ext cx="2138033" cy="1436180"/>
          </a:xfrm>
          <a:prstGeom prst="rect">
            <a:avLst/>
          </a:prstGeom>
        </p:spPr>
      </p:pic>
    </p:spTree>
    <p:extLst>
      <p:ext uri="{BB962C8B-B14F-4D97-AF65-F5344CB8AC3E}">
        <p14:creationId xmlns:p14="http://schemas.microsoft.com/office/powerpoint/2010/main" val="2444244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 app</a:t>
            </a:r>
          </a:p>
        </p:txBody>
      </p:sp>
      <p:sp>
        <p:nvSpPr>
          <p:cNvPr id="3" name="Subtitle 2"/>
          <p:cNvSpPr>
            <a:spLocks noGrp="1"/>
          </p:cNvSpPr>
          <p:nvPr>
            <p:ph type="subTitle" idx="1"/>
          </p:nvPr>
        </p:nvSpPr>
        <p:spPr/>
        <p:txBody>
          <a:bodyPr/>
          <a:lstStyle/>
          <a:p>
            <a:r>
              <a:rPr lang="it-IT" dirty="0"/>
              <a:t>Codice fiscale service</a:t>
            </a:r>
          </a:p>
        </p:txBody>
      </p:sp>
      <p:sp>
        <p:nvSpPr>
          <p:cNvPr id="5" name="Rectangle 9">
            <a:extLst>
              <a:ext uri="{FF2B5EF4-FFF2-40B4-BE49-F238E27FC236}">
                <a16:creationId xmlns:a16="http://schemas.microsoft.com/office/drawing/2014/main" id="{B0CE7D74-180F-4F9B-A693-F5777C4E33FA}"/>
              </a:ext>
            </a:extLst>
          </p:cNvPr>
          <p:cNvSpPr/>
          <p:nvPr/>
        </p:nvSpPr>
        <p:spPr>
          <a:xfrm>
            <a:off x="914400" y="1082570"/>
            <a:ext cx="6964070" cy="37052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000" dirty="0">
              <a:solidFill>
                <a:sysClr val="windowText" lastClr="00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91" y="1147576"/>
            <a:ext cx="906127" cy="10039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668" y="1122119"/>
            <a:ext cx="1046182" cy="1098730"/>
          </a:xfrm>
          <a:prstGeom prst="rect">
            <a:avLst/>
          </a:prstGeom>
        </p:spPr>
      </p:pic>
      <p:sp>
        <p:nvSpPr>
          <p:cNvPr id="8" name="Rectangle 9">
            <a:extLst>
              <a:ext uri="{FF2B5EF4-FFF2-40B4-BE49-F238E27FC236}">
                <a16:creationId xmlns:a16="http://schemas.microsoft.com/office/drawing/2014/main" id="{B0CE7D74-180F-4F9B-A693-F5777C4E33FA}"/>
              </a:ext>
            </a:extLst>
          </p:cNvPr>
          <p:cNvSpPr/>
          <p:nvPr/>
        </p:nvSpPr>
        <p:spPr>
          <a:xfrm>
            <a:off x="1853509" y="2075594"/>
            <a:ext cx="4913159" cy="254029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000" dirty="0">
              <a:solidFill>
                <a:sysClr val="windowText" lastClr="000000"/>
              </a:solidFill>
              <a:latin typeface="Arial" panose="020B0604020202020204" pitchFamily="34" charset="0"/>
              <a:cs typeface="Arial" panose="020B0604020202020204" pitchFamily="34" charset="0"/>
            </a:endParaRPr>
          </a:p>
        </p:txBody>
      </p:sp>
      <p:sp>
        <p:nvSpPr>
          <p:cNvPr id="9" name="Bent-Up Arrow 8"/>
          <p:cNvSpPr/>
          <p:nvPr/>
        </p:nvSpPr>
        <p:spPr>
          <a:xfrm rot="10800000">
            <a:off x="4277278" y="1636682"/>
            <a:ext cx="2451687" cy="431596"/>
          </a:xfrm>
          <a:prstGeom prst="ben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TextBox 9"/>
          <p:cNvSpPr txBox="1"/>
          <p:nvPr/>
        </p:nvSpPr>
        <p:spPr>
          <a:xfrm>
            <a:off x="1938528" y="2151547"/>
            <a:ext cx="574196" cy="307777"/>
          </a:xfrm>
          <a:prstGeom prst="rect">
            <a:avLst/>
          </a:prstGeom>
          <a:noFill/>
        </p:spPr>
        <p:txBody>
          <a:bodyPr wrap="none" rtlCol="0">
            <a:spAutoFit/>
          </a:bodyPr>
          <a:lstStyle/>
          <a:p>
            <a:r>
              <a:rPr lang="it-IT" sz="1400" b="1" dirty="0"/>
              <a:t>POD</a:t>
            </a:r>
          </a:p>
        </p:txBody>
      </p:sp>
      <p:sp>
        <p:nvSpPr>
          <p:cNvPr id="12" name="Rounded Rectangle 11"/>
          <p:cNvSpPr/>
          <p:nvPr/>
        </p:nvSpPr>
        <p:spPr>
          <a:xfrm>
            <a:off x="2648102" y="2741951"/>
            <a:ext cx="1258323" cy="142947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127" y="3014447"/>
            <a:ext cx="1801774" cy="1010290"/>
          </a:xfrm>
          <a:prstGeom prst="rect">
            <a:avLst/>
          </a:prstGeom>
        </p:spPr>
      </p:pic>
      <p:sp>
        <p:nvSpPr>
          <p:cNvPr id="13" name="TextBox 12"/>
          <p:cNvSpPr txBox="1"/>
          <p:nvPr/>
        </p:nvSpPr>
        <p:spPr>
          <a:xfrm>
            <a:off x="2336041" y="4142893"/>
            <a:ext cx="1917513" cy="307777"/>
          </a:xfrm>
          <a:prstGeom prst="rect">
            <a:avLst/>
          </a:prstGeom>
          <a:noFill/>
        </p:spPr>
        <p:txBody>
          <a:bodyPr wrap="none" rtlCol="0">
            <a:spAutoFit/>
          </a:bodyPr>
          <a:lstStyle/>
          <a:p>
            <a:r>
              <a:rPr lang="it-IT" sz="1400" dirty="0"/>
              <a:t>Codice fiscale service</a:t>
            </a:r>
          </a:p>
        </p:txBody>
      </p:sp>
      <p:sp>
        <p:nvSpPr>
          <p:cNvPr id="14" name="Rounded Rectangle 13"/>
          <p:cNvSpPr/>
          <p:nvPr/>
        </p:nvSpPr>
        <p:spPr>
          <a:xfrm>
            <a:off x="5018227" y="2741951"/>
            <a:ext cx="1280160" cy="148623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7324" y="2980904"/>
            <a:ext cx="1221063" cy="164230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2850" y="123439"/>
            <a:ext cx="1219096" cy="754792"/>
          </a:xfrm>
          <a:prstGeom prst="rect">
            <a:avLst/>
          </a:prstGeom>
        </p:spPr>
      </p:pic>
    </p:spTree>
    <p:extLst>
      <p:ext uri="{BB962C8B-B14F-4D97-AF65-F5344CB8AC3E}">
        <p14:creationId xmlns:p14="http://schemas.microsoft.com/office/powerpoint/2010/main" val="3758298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 app</a:t>
            </a:r>
          </a:p>
        </p:txBody>
      </p:sp>
      <p:sp>
        <p:nvSpPr>
          <p:cNvPr id="3" name="Subtitle 2"/>
          <p:cNvSpPr>
            <a:spLocks noGrp="1"/>
          </p:cNvSpPr>
          <p:nvPr>
            <p:ph type="subTitle" idx="1"/>
          </p:nvPr>
        </p:nvSpPr>
        <p:spPr/>
        <p:txBody>
          <a:bodyPr/>
          <a:lstStyle/>
          <a:p>
            <a:r>
              <a:rPr lang="it-IT" dirty="0"/>
              <a:t>Codice fiscale service: Step 1</a:t>
            </a:r>
          </a:p>
        </p:txBody>
      </p:sp>
      <p:sp>
        <p:nvSpPr>
          <p:cNvPr id="4" name="Content Placeholder 3"/>
          <p:cNvSpPr>
            <a:spLocks noGrp="1"/>
          </p:cNvSpPr>
          <p:nvPr>
            <p:ph idx="10"/>
          </p:nvPr>
        </p:nvSpPr>
        <p:spPr/>
        <p:txBody>
          <a:bodyPr/>
          <a:lstStyle/>
          <a:p>
            <a:pPr marL="0" indent="0">
              <a:buNone/>
            </a:pPr>
            <a:r>
              <a:rPr lang="it-IT" b="1" dirty="0"/>
              <a:t>Provisioning a cluster:</a:t>
            </a:r>
          </a:p>
          <a:p>
            <a:pPr marL="285750" indent="-285750">
              <a:buFont typeface="Wingdings" panose="05000000000000000000" pitchFamily="2" charset="2"/>
              <a:buChar char="Ø"/>
            </a:pPr>
            <a:r>
              <a:rPr lang="en-US" dirty="0" err="1"/>
              <a:t>eksctl</a:t>
            </a:r>
            <a:r>
              <a:rPr lang="en-US" dirty="0"/>
              <a:t> create cluster --name=</a:t>
            </a:r>
            <a:r>
              <a:rPr lang="en-US" dirty="0" err="1"/>
              <a:t>polito</a:t>
            </a:r>
            <a:r>
              <a:rPr lang="en-US" dirty="0"/>
              <a:t>-cluster --nodes=1 --node-type=t2.small</a:t>
            </a:r>
          </a:p>
          <a:p>
            <a:pPr marL="0" indent="0">
              <a:buNone/>
            </a:pPr>
            <a:endParaRPr lang="en-US" dirty="0"/>
          </a:p>
          <a:p>
            <a:pPr marL="285750" indent="-285750">
              <a:buFont typeface="Wingdings" panose="05000000000000000000" pitchFamily="2" charset="2"/>
              <a:buChar char="Ø"/>
            </a:pPr>
            <a:r>
              <a:rPr lang="it-IT" dirty="0"/>
              <a:t>Uses a single t2.small Amazon Elastic Compute Cloud (EC2) instance as the worker nodekubectl get </a:t>
            </a:r>
            <a:r>
              <a:rPr lang="it-IT" dirty="0" smtClean="0"/>
              <a:t>nodes</a:t>
            </a:r>
          </a:p>
          <a:p>
            <a:pPr marL="285750" indent="-285750">
              <a:buFont typeface="Wingdings" panose="05000000000000000000" pitchFamily="2" charset="2"/>
              <a:buChar char="Ø"/>
            </a:pPr>
            <a:r>
              <a:rPr lang="it-IT" dirty="0"/>
              <a:t>k</a:t>
            </a:r>
            <a:r>
              <a:rPr lang="it-IT" dirty="0" smtClean="0"/>
              <a:t>ubectl get nodes</a:t>
            </a:r>
            <a:endParaRPr lang="it-IT"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850" y="123439"/>
            <a:ext cx="1219096" cy="754792"/>
          </a:xfrm>
          <a:prstGeom prst="rect">
            <a:avLst/>
          </a:prstGeom>
        </p:spPr>
      </p:pic>
    </p:spTree>
    <p:extLst>
      <p:ext uri="{BB962C8B-B14F-4D97-AF65-F5344CB8AC3E}">
        <p14:creationId xmlns:p14="http://schemas.microsoft.com/office/powerpoint/2010/main" val="1872452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 app</a:t>
            </a:r>
          </a:p>
        </p:txBody>
      </p:sp>
      <p:sp>
        <p:nvSpPr>
          <p:cNvPr id="3" name="Subtitle 2"/>
          <p:cNvSpPr>
            <a:spLocks noGrp="1"/>
          </p:cNvSpPr>
          <p:nvPr>
            <p:ph type="subTitle" idx="1"/>
          </p:nvPr>
        </p:nvSpPr>
        <p:spPr/>
        <p:txBody>
          <a:bodyPr/>
          <a:lstStyle/>
          <a:p>
            <a:r>
              <a:rPr lang="it-IT" dirty="0"/>
              <a:t>Codice fiscale service: Step 2</a:t>
            </a:r>
          </a:p>
        </p:txBody>
      </p:sp>
      <p:sp>
        <p:nvSpPr>
          <p:cNvPr id="4" name="Content Placeholder 3"/>
          <p:cNvSpPr>
            <a:spLocks noGrp="1"/>
          </p:cNvSpPr>
          <p:nvPr>
            <p:ph idx="10"/>
          </p:nvPr>
        </p:nvSpPr>
        <p:spPr/>
        <p:txBody>
          <a:bodyPr/>
          <a:lstStyle/>
          <a:p>
            <a:pPr marL="0" indent="0">
              <a:buNone/>
            </a:pPr>
            <a:r>
              <a:rPr lang="it-IT" b="1" dirty="0"/>
              <a:t>Deploying microservice:</a:t>
            </a:r>
          </a:p>
          <a:p>
            <a:pPr marL="285750" indent="-285750">
              <a:buFont typeface="Wingdings" panose="05000000000000000000" pitchFamily="2" charset="2"/>
              <a:buChar char="Ø"/>
            </a:pPr>
            <a:r>
              <a:rPr lang="en-US" dirty="0"/>
              <a:t>The first step of deploying to Kubernetes is to build your </a:t>
            </a:r>
            <a:r>
              <a:rPr lang="en-US" dirty="0" err="1"/>
              <a:t>microservices</a:t>
            </a:r>
            <a:r>
              <a:rPr lang="en-US" dirty="0"/>
              <a:t> and containerize them.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0" indent="0" algn="ctr">
              <a:buNone/>
            </a:pPr>
            <a:r>
              <a:rPr lang="en-US" dirty="0" err="1"/>
              <a:t>docker</a:t>
            </a:r>
            <a:r>
              <a:rPr lang="en-US" dirty="0"/>
              <a:t> build –t </a:t>
            </a:r>
            <a:r>
              <a:rPr lang="en-US" dirty="0" err="1"/>
              <a:t>cf</a:t>
            </a:r>
            <a:r>
              <a:rPr lang="en-US" dirty="0"/>
              <a:t> .</a:t>
            </a:r>
            <a:endParaRPr lang="it-IT"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850" y="123439"/>
            <a:ext cx="1219096" cy="754792"/>
          </a:xfrm>
          <a:prstGeom prst="rect">
            <a:avLst/>
          </a:prstGeom>
        </p:spPr>
      </p:pic>
      <p:pic>
        <p:nvPicPr>
          <p:cNvPr id="6" name="Picture 5"/>
          <p:cNvPicPr>
            <a:picLocks noChangeAspect="1"/>
          </p:cNvPicPr>
          <p:nvPr/>
        </p:nvPicPr>
        <p:blipFill>
          <a:blip r:embed="rId4"/>
          <a:stretch>
            <a:fillRect/>
          </a:stretch>
        </p:blipFill>
        <p:spPr>
          <a:xfrm>
            <a:off x="941065" y="2825998"/>
            <a:ext cx="7600950" cy="1343025"/>
          </a:xfrm>
          <a:prstGeom prst="rect">
            <a:avLst/>
          </a:prstGeom>
        </p:spPr>
      </p:pic>
    </p:spTree>
    <p:extLst>
      <p:ext uri="{BB962C8B-B14F-4D97-AF65-F5344CB8AC3E}">
        <p14:creationId xmlns:p14="http://schemas.microsoft.com/office/powerpoint/2010/main" val="3704662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 app</a:t>
            </a:r>
          </a:p>
        </p:txBody>
      </p:sp>
      <p:sp>
        <p:nvSpPr>
          <p:cNvPr id="3" name="Subtitle 2"/>
          <p:cNvSpPr>
            <a:spLocks noGrp="1"/>
          </p:cNvSpPr>
          <p:nvPr>
            <p:ph type="subTitle" idx="1"/>
          </p:nvPr>
        </p:nvSpPr>
        <p:spPr/>
        <p:txBody>
          <a:bodyPr/>
          <a:lstStyle/>
          <a:p>
            <a:r>
              <a:rPr lang="it-IT" dirty="0"/>
              <a:t>Codice fiscale service: Step 3</a:t>
            </a:r>
          </a:p>
        </p:txBody>
      </p:sp>
      <p:sp>
        <p:nvSpPr>
          <p:cNvPr id="4" name="Content Placeholder 3"/>
          <p:cNvSpPr>
            <a:spLocks noGrp="1"/>
          </p:cNvSpPr>
          <p:nvPr>
            <p:ph idx="10"/>
          </p:nvPr>
        </p:nvSpPr>
        <p:spPr/>
        <p:txBody>
          <a:bodyPr/>
          <a:lstStyle/>
          <a:p>
            <a:pPr marL="0" indent="0">
              <a:buNone/>
            </a:pPr>
            <a:r>
              <a:rPr lang="it-IT" b="1" dirty="0"/>
              <a:t>Pushing the image to container registry:</a:t>
            </a:r>
          </a:p>
          <a:p>
            <a:pPr>
              <a:buFont typeface="+mj-lt"/>
              <a:buAutoNum type="arabicPeriod"/>
            </a:pPr>
            <a:r>
              <a:rPr lang="en-US" dirty="0"/>
              <a:t>Authenticate </a:t>
            </a:r>
            <a:r>
              <a:rPr lang="en-US" dirty="0" err="1"/>
              <a:t>docker</a:t>
            </a:r>
            <a:r>
              <a:rPr lang="en-US" dirty="0"/>
              <a:t> client to your ECR </a:t>
            </a:r>
          </a:p>
          <a:p>
            <a:pPr marL="0" lvl="1" indent="0">
              <a:spcAft>
                <a:spcPts val="0"/>
              </a:spcAft>
              <a:buNone/>
            </a:pPr>
            <a:r>
              <a:rPr lang="en-US" dirty="0"/>
              <a:t>        	</a:t>
            </a:r>
            <a:r>
              <a:rPr lang="en-US" i="1" dirty="0" err="1"/>
              <a:t>aws</a:t>
            </a:r>
            <a:r>
              <a:rPr lang="en-US" i="1" dirty="0"/>
              <a:t> </a:t>
            </a:r>
            <a:r>
              <a:rPr lang="en-US" i="1" dirty="0" err="1"/>
              <a:t>ecr</a:t>
            </a:r>
            <a:r>
              <a:rPr lang="en-US" i="1" dirty="0"/>
              <a:t> get-login-password</a:t>
            </a:r>
            <a:endParaRPr lang="en-US" dirty="0"/>
          </a:p>
          <a:p>
            <a:pPr>
              <a:buFont typeface="+mj-lt"/>
              <a:buAutoNum type="arabicPeriod"/>
            </a:pPr>
            <a:r>
              <a:rPr lang="en-US" i="1" dirty="0" err="1"/>
              <a:t>aws</a:t>
            </a:r>
            <a:r>
              <a:rPr lang="en-US" i="1" dirty="0"/>
              <a:t> </a:t>
            </a:r>
            <a:r>
              <a:rPr lang="en-US" i="1" dirty="0" err="1"/>
              <a:t>sts</a:t>
            </a:r>
            <a:r>
              <a:rPr lang="en-US" i="1" dirty="0"/>
              <a:t> get-caller-identity --output text --query "Account“</a:t>
            </a:r>
          </a:p>
          <a:p>
            <a:pPr>
              <a:buFont typeface="+mj-lt"/>
              <a:buAutoNum type="arabicPeriod"/>
            </a:pPr>
            <a:r>
              <a:rPr lang="en-US" i="1" dirty="0" err="1"/>
              <a:t>docker</a:t>
            </a:r>
            <a:r>
              <a:rPr lang="en-US" i="1" dirty="0"/>
              <a:t> login -u AWS -p [</a:t>
            </a:r>
            <a:r>
              <a:rPr lang="en-US" i="1" dirty="0" err="1"/>
              <a:t>password_string</a:t>
            </a:r>
            <a:r>
              <a:rPr lang="en-US" i="1" dirty="0"/>
              <a:t>] </a:t>
            </a:r>
            <a:r>
              <a:rPr lang="en-US" i="1" dirty="0">
                <a:hlinkClick r:id="rId3"/>
              </a:rPr>
              <a:t>https://[aws_account_id].dkr.ecr.[region].amazonaws.com</a:t>
            </a:r>
            <a:endParaRPr lang="en-US" i="1" dirty="0"/>
          </a:p>
          <a:p>
            <a:pPr>
              <a:buFont typeface="+mj-lt"/>
              <a:buAutoNum type="arabicPeriod"/>
            </a:pPr>
            <a:r>
              <a:rPr lang="en-US" dirty="0" err="1"/>
              <a:t>aws</a:t>
            </a:r>
            <a:r>
              <a:rPr lang="en-US" dirty="0"/>
              <a:t> </a:t>
            </a:r>
            <a:r>
              <a:rPr lang="en-US" dirty="0" err="1"/>
              <a:t>ecr</a:t>
            </a:r>
            <a:r>
              <a:rPr lang="en-US" dirty="0"/>
              <a:t> create-repository --repository-name </a:t>
            </a:r>
            <a:r>
              <a:rPr lang="en-US" dirty="0" err="1"/>
              <a:t>codicefiscale</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2850" y="123439"/>
            <a:ext cx="1219096" cy="754792"/>
          </a:xfrm>
          <a:prstGeom prst="rect">
            <a:avLst/>
          </a:prstGeom>
        </p:spPr>
      </p:pic>
    </p:spTree>
    <p:extLst>
      <p:ext uri="{BB962C8B-B14F-4D97-AF65-F5344CB8AC3E}">
        <p14:creationId xmlns:p14="http://schemas.microsoft.com/office/powerpoint/2010/main" val="387720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 app</a:t>
            </a:r>
          </a:p>
        </p:txBody>
      </p:sp>
      <p:sp>
        <p:nvSpPr>
          <p:cNvPr id="3" name="Subtitle 2"/>
          <p:cNvSpPr>
            <a:spLocks noGrp="1"/>
          </p:cNvSpPr>
          <p:nvPr>
            <p:ph type="subTitle" idx="1"/>
          </p:nvPr>
        </p:nvSpPr>
        <p:spPr/>
        <p:txBody>
          <a:bodyPr/>
          <a:lstStyle/>
          <a:p>
            <a:r>
              <a:rPr lang="it-IT" dirty="0"/>
              <a:t>Codice fiscale service: Step 3</a:t>
            </a:r>
          </a:p>
        </p:txBody>
      </p:sp>
      <p:sp>
        <p:nvSpPr>
          <p:cNvPr id="4" name="Content Placeholder 3"/>
          <p:cNvSpPr>
            <a:spLocks noGrp="1"/>
          </p:cNvSpPr>
          <p:nvPr>
            <p:ph idx="10"/>
          </p:nvPr>
        </p:nvSpPr>
        <p:spPr/>
        <p:txBody>
          <a:bodyPr/>
          <a:lstStyle/>
          <a:p>
            <a:pPr marL="0" indent="0">
              <a:buNone/>
            </a:pPr>
            <a:r>
              <a:rPr lang="it-IT" b="1" dirty="0"/>
              <a:t>Pushing the image to container registry:</a:t>
            </a:r>
          </a:p>
          <a:p>
            <a:pPr>
              <a:buFont typeface="+mj-lt"/>
              <a:buAutoNum type="arabicPeriod"/>
            </a:pPr>
            <a:r>
              <a:rPr lang="en-US" dirty="0" err="1"/>
              <a:t>docker</a:t>
            </a:r>
            <a:r>
              <a:rPr lang="en-US" dirty="0"/>
              <a:t> tag system:1.0-SNAPSHOT [</a:t>
            </a:r>
            <a:r>
              <a:rPr lang="en-US" dirty="0" err="1"/>
              <a:t>codicefiscale</a:t>
            </a:r>
            <a:r>
              <a:rPr lang="en-US" dirty="0"/>
              <a:t>-repository-</a:t>
            </a:r>
            <a:r>
              <a:rPr lang="en-US" dirty="0" err="1"/>
              <a:t>uri</a:t>
            </a:r>
            <a:r>
              <a:rPr lang="en-US" dirty="0"/>
              <a:t>]:1.0-   SNAPSHOT</a:t>
            </a:r>
          </a:p>
          <a:p>
            <a:pPr>
              <a:buFont typeface="+mj-lt"/>
              <a:buAutoNum type="arabicPeriod"/>
            </a:pPr>
            <a:r>
              <a:rPr lang="en-US" i="1" dirty="0" err="1"/>
              <a:t>docker</a:t>
            </a:r>
            <a:r>
              <a:rPr lang="en-US" i="1" dirty="0"/>
              <a:t> push [</a:t>
            </a:r>
            <a:r>
              <a:rPr lang="en-US" dirty="0" err="1"/>
              <a:t>codicefiscale</a:t>
            </a:r>
            <a:r>
              <a:rPr lang="en-US" i="1" dirty="0"/>
              <a:t>-repository-</a:t>
            </a:r>
            <a:r>
              <a:rPr lang="en-US" i="1" dirty="0" err="1"/>
              <a:t>uri</a:t>
            </a:r>
            <a:r>
              <a:rPr lang="en-US" i="1" dirty="0"/>
              <a:t>]:1.0-SNAPSHOT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850" y="123439"/>
            <a:ext cx="1219096" cy="754792"/>
          </a:xfrm>
          <a:prstGeom prst="rect">
            <a:avLst/>
          </a:prstGeom>
        </p:spPr>
      </p:pic>
    </p:spTree>
    <p:extLst>
      <p:ext uri="{BB962C8B-B14F-4D97-AF65-F5344CB8AC3E}">
        <p14:creationId xmlns:p14="http://schemas.microsoft.com/office/powerpoint/2010/main" val="186778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 app</a:t>
            </a:r>
          </a:p>
        </p:txBody>
      </p:sp>
      <p:sp>
        <p:nvSpPr>
          <p:cNvPr id="3" name="Subtitle 2"/>
          <p:cNvSpPr>
            <a:spLocks noGrp="1"/>
          </p:cNvSpPr>
          <p:nvPr>
            <p:ph type="subTitle" idx="1"/>
          </p:nvPr>
        </p:nvSpPr>
        <p:spPr/>
        <p:txBody>
          <a:bodyPr/>
          <a:lstStyle/>
          <a:p>
            <a:r>
              <a:rPr lang="it-IT" dirty="0"/>
              <a:t>Codice fiscale service: Step 4</a:t>
            </a:r>
          </a:p>
        </p:txBody>
      </p:sp>
      <p:sp>
        <p:nvSpPr>
          <p:cNvPr id="4" name="Content Placeholder 3"/>
          <p:cNvSpPr>
            <a:spLocks noGrp="1"/>
          </p:cNvSpPr>
          <p:nvPr>
            <p:ph idx="10"/>
          </p:nvPr>
        </p:nvSpPr>
        <p:spPr/>
        <p:txBody>
          <a:bodyPr/>
          <a:lstStyle/>
          <a:p>
            <a:pPr marL="0" indent="0">
              <a:buNone/>
            </a:pPr>
            <a:r>
              <a:rPr lang="it-IT" b="1" dirty="0"/>
              <a:t>Deploying the microservices:</a:t>
            </a:r>
          </a:p>
          <a:p>
            <a:pPr>
              <a:buFont typeface="Wingdings" panose="05000000000000000000" pitchFamily="2" charset="2"/>
              <a:buChar char="Ø"/>
            </a:pPr>
            <a:r>
              <a:rPr lang="en-US" dirty="0"/>
              <a:t>Run the following commands to deploy the resources as defined in </a:t>
            </a:r>
            <a:r>
              <a:rPr lang="en-US" dirty="0" err="1"/>
              <a:t>kube</a:t>
            </a:r>
            <a:r>
              <a:rPr lang="en-US" dirty="0"/>
              <a:t> directory:</a:t>
            </a:r>
          </a:p>
          <a:p>
            <a:pPr marL="0" indent="0">
              <a:buNone/>
            </a:pPr>
            <a:r>
              <a:rPr lang="en-US" dirty="0"/>
              <a:t>	</a:t>
            </a:r>
            <a:r>
              <a:rPr lang="en-US" dirty="0" err="1"/>
              <a:t>kubectl</a:t>
            </a:r>
            <a:r>
              <a:rPr lang="en-US" dirty="0"/>
              <a:t> apply -f </a:t>
            </a:r>
            <a:r>
              <a:rPr lang="en-US" dirty="0" err="1"/>
              <a:t>kube</a:t>
            </a:r>
            <a:endParaRPr lang="en-US" dirty="0"/>
          </a:p>
          <a:p>
            <a:pPr marL="285750" indent="-285750">
              <a:buFont typeface="Wingdings" panose="05000000000000000000" pitchFamily="2" charset="2"/>
              <a:buChar char="Ø"/>
            </a:pPr>
            <a:r>
              <a:rPr lang="en-US" i="1" dirty="0" err="1"/>
              <a:t>aws</a:t>
            </a:r>
            <a:r>
              <a:rPr lang="en-US" i="1" dirty="0"/>
              <a:t> ec2 describe-security-groups --filters Name=group-</a:t>
            </a:r>
            <a:r>
              <a:rPr lang="en-US" i="1" dirty="0" err="1"/>
              <a:t>name,Values</a:t>
            </a:r>
            <a:r>
              <a:rPr lang="en-US" i="1" dirty="0"/>
              <a:t>="*</a:t>
            </a:r>
            <a:r>
              <a:rPr lang="en-US" i="1" dirty="0" err="1"/>
              <a:t>eksctl</a:t>
            </a:r>
            <a:r>
              <a:rPr lang="en-US" i="1" dirty="0"/>
              <a:t>-guide-cluster-</a:t>
            </a:r>
            <a:r>
              <a:rPr lang="en-US" i="1" dirty="0" err="1"/>
              <a:t>nodegroup</a:t>
            </a:r>
            <a:r>
              <a:rPr lang="en-US" i="1" dirty="0"/>
              <a:t>*"  --query "</a:t>
            </a:r>
            <a:r>
              <a:rPr lang="en-US" i="1" dirty="0" err="1"/>
              <a:t>SecurityGroups</a:t>
            </a:r>
            <a:r>
              <a:rPr lang="en-US" i="1" dirty="0"/>
              <a:t>[*].{</a:t>
            </a:r>
            <a:r>
              <a:rPr lang="en-US" i="1" dirty="0" err="1"/>
              <a:t>Name:GroupName,ID:GroupId</a:t>
            </a:r>
            <a:r>
              <a:rPr lang="en-US" i="1" dirty="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850" y="123439"/>
            <a:ext cx="1219096" cy="754792"/>
          </a:xfrm>
          <a:prstGeom prst="rect">
            <a:avLst/>
          </a:prstGeom>
        </p:spPr>
      </p:pic>
    </p:spTree>
    <p:extLst>
      <p:ext uri="{BB962C8B-B14F-4D97-AF65-F5344CB8AC3E}">
        <p14:creationId xmlns:p14="http://schemas.microsoft.com/office/powerpoint/2010/main" val="2464605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Demo app</a:t>
            </a:r>
          </a:p>
        </p:txBody>
      </p:sp>
      <p:sp>
        <p:nvSpPr>
          <p:cNvPr id="3" name="Subtitle 2"/>
          <p:cNvSpPr>
            <a:spLocks noGrp="1"/>
          </p:cNvSpPr>
          <p:nvPr>
            <p:ph type="subTitle" idx="1"/>
          </p:nvPr>
        </p:nvSpPr>
        <p:spPr/>
        <p:txBody>
          <a:bodyPr/>
          <a:lstStyle/>
          <a:p>
            <a:r>
              <a:rPr lang="it-IT" dirty="0"/>
              <a:t>Codice fiscale service: Step 4</a:t>
            </a:r>
          </a:p>
        </p:txBody>
      </p:sp>
      <p:sp>
        <p:nvSpPr>
          <p:cNvPr id="4" name="Content Placeholder 3"/>
          <p:cNvSpPr>
            <a:spLocks noGrp="1"/>
          </p:cNvSpPr>
          <p:nvPr>
            <p:ph idx="10"/>
          </p:nvPr>
        </p:nvSpPr>
        <p:spPr/>
        <p:txBody>
          <a:bodyPr/>
          <a:lstStyle/>
          <a:p>
            <a:pPr marL="0" indent="0">
              <a:buNone/>
            </a:pPr>
            <a:r>
              <a:rPr lang="en-US" b="1" dirty="0"/>
              <a:t>Making requests to the </a:t>
            </a:r>
            <a:r>
              <a:rPr lang="en-US" b="1" dirty="0" err="1"/>
              <a:t>microservices</a:t>
            </a:r>
            <a:r>
              <a:rPr lang="it-IT" b="1" dirty="0"/>
              <a:t>:</a:t>
            </a:r>
          </a:p>
          <a:p>
            <a:pPr marL="285750" indent="-285750">
              <a:buFont typeface="Wingdings" panose="05000000000000000000" pitchFamily="2" charset="2"/>
              <a:buChar char="Ø"/>
            </a:pPr>
            <a:r>
              <a:rPr lang="en-US" i="1" dirty="0" err="1"/>
              <a:t>aws</a:t>
            </a:r>
            <a:r>
              <a:rPr lang="en-US" i="1" dirty="0"/>
              <a:t> ec2 describe-security-groups --filters Name=group-</a:t>
            </a:r>
            <a:r>
              <a:rPr lang="en-US" i="1" dirty="0" err="1"/>
              <a:t>name,Values</a:t>
            </a:r>
            <a:r>
              <a:rPr lang="en-US" i="1" dirty="0"/>
              <a:t>="*</a:t>
            </a:r>
            <a:r>
              <a:rPr lang="en-US" i="1" dirty="0" err="1"/>
              <a:t>eksctl</a:t>
            </a:r>
            <a:r>
              <a:rPr lang="en-US" i="1" dirty="0"/>
              <a:t>-guide-cluster-</a:t>
            </a:r>
            <a:r>
              <a:rPr lang="en-US" i="1" dirty="0" err="1"/>
              <a:t>nodegroup</a:t>
            </a:r>
            <a:r>
              <a:rPr lang="en-US" i="1" dirty="0"/>
              <a:t>*"  --query "</a:t>
            </a:r>
            <a:r>
              <a:rPr lang="en-US" i="1" dirty="0" err="1"/>
              <a:t>SecurityGroups</a:t>
            </a:r>
            <a:r>
              <a:rPr lang="en-US" i="1" dirty="0"/>
              <a:t>[*].{</a:t>
            </a:r>
            <a:r>
              <a:rPr lang="en-US" i="1" dirty="0" err="1"/>
              <a:t>Name:GroupName,ID:GroupId</a:t>
            </a:r>
            <a:r>
              <a:rPr lang="en-US" i="1" dirty="0"/>
              <a:t>}“</a:t>
            </a:r>
          </a:p>
          <a:p>
            <a:pPr marL="285750" indent="-285750">
              <a:buFont typeface="Wingdings" panose="05000000000000000000" pitchFamily="2" charset="2"/>
              <a:buChar char="Ø"/>
            </a:pPr>
            <a:r>
              <a:rPr lang="en-US" dirty="0" err="1"/>
              <a:t>aws</a:t>
            </a:r>
            <a:r>
              <a:rPr lang="en-US" dirty="0"/>
              <a:t> ec2 authorize-security-group-ingress --protocol </a:t>
            </a:r>
            <a:r>
              <a:rPr lang="en-US" dirty="0" err="1"/>
              <a:t>tcp</a:t>
            </a:r>
            <a:r>
              <a:rPr lang="en-US" dirty="0"/>
              <a:t> --port 31000 --group-id [security-group-id] --</a:t>
            </a:r>
            <a:r>
              <a:rPr lang="en-US" dirty="0" err="1"/>
              <a:t>cidr</a:t>
            </a:r>
            <a:r>
              <a:rPr lang="en-US" dirty="0"/>
              <a:t> 0.0.0.0/0</a:t>
            </a:r>
          </a:p>
          <a:p>
            <a:pPr marL="285750" indent="-285750">
              <a:buFont typeface="Wingdings" panose="05000000000000000000" pitchFamily="2" charset="2"/>
              <a:buChar char="Ø"/>
            </a:pPr>
            <a:r>
              <a:rPr lang="en-US" dirty="0" err="1"/>
              <a:t>kubectl</a:t>
            </a:r>
            <a:r>
              <a:rPr lang="en-US" dirty="0"/>
              <a:t> get nodes -o wide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850" y="123439"/>
            <a:ext cx="1219096" cy="754792"/>
          </a:xfrm>
          <a:prstGeom prst="rect">
            <a:avLst/>
          </a:prstGeom>
        </p:spPr>
      </p:pic>
    </p:spTree>
    <p:extLst>
      <p:ext uri="{BB962C8B-B14F-4D97-AF65-F5344CB8AC3E}">
        <p14:creationId xmlns:p14="http://schemas.microsoft.com/office/powerpoint/2010/main" val="1776783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t-IT" dirty="0" smtClean="0"/>
              <a:t>Registration service</a:t>
            </a:r>
            <a:endParaRPr lang="it-IT"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081" y="-144792"/>
            <a:ext cx="2462553" cy="1667396"/>
          </a:xfrm>
          <a:prstGeom prst="rect">
            <a:avLst/>
          </a:prstGeom>
        </p:spPr>
      </p:pic>
    </p:spTree>
    <p:extLst>
      <p:ext uri="{BB962C8B-B14F-4D97-AF65-F5344CB8AC3E}">
        <p14:creationId xmlns:p14="http://schemas.microsoft.com/office/powerpoint/2010/main" val="2916230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80889" y="1137928"/>
            <a:ext cx="7582223" cy="3000936"/>
          </a:xfrm>
        </p:spPr>
        <p:txBody>
          <a:bodyPr anchor="ctr"/>
          <a:lstStyle/>
          <a:p>
            <a:r>
              <a:rPr lang="it-IT" dirty="0"/>
              <a:t>Traditional way of applications architecture</a:t>
            </a:r>
          </a:p>
        </p:txBody>
      </p:sp>
    </p:spTree>
    <p:extLst>
      <p:ext uri="{BB962C8B-B14F-4D97-AF65-F5344CB8AC3E}">
        <p14:creationId xmlns:p14="http://schemas.microsoft.com/office/powerpoint/2010/main" val="2867706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smtClean="0"/>
              <a:t>Codice fiscale service</a:t>
            </a:r>
            <a:endParaRPr lang="it-IT" dirty="0"/>
          </a:p>
        </p:txBody>
      </p:sp>
      <p:sp>
        <p:nvSpPr>
          <p:cNvPr id="5" name="Rectangle 9">
            <a:extLst>
              <a:ext uri="{FF2B5EF4-FFF2-40B4-BE49-F238E27FC236}">
                <a16:creationId xmlns:a16="http://schemas.microsoft.com/office/drawing/2014/main" id="{B0CE7D74-180F-4F9B-A693-F5777C4E33FA}"/>
              </a:ext>
            </a:extLst>
          </p:cNvPr>
          <p:cNvSpPr/>
          <p:nvPr/>
        </p:nvSpPr>
        <p:spPr>
          <a:xfrm>
            <a:off x="914401" y="1161668"/>
            <a:ext cx="6498454" cy="36261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000" dirty="0">
              <a:solidFill>
                <a:sysClr val="windowText" lastClr="000000"/>
              </a:solidFill>
              <a:latin typeface="Arial" panose="020B0604020202020204" pitchFamily="34" charset="0"/>
              <a:cs typeface="Arial" panose="020B0604020202020204" pitchFamily="34" charset="0"/>
            </a:endParaRPr>
          </a:p>
        </p:txBody>
      </p:sp>
      <p:sp>
        <p:nvSpPr>
          <p:cNvPr id="8" name="Rectangle 9">
            <a:extLst>
              <a:ext uri="{FF2B5EF4-FFF2-40B4-BE49-F238E27FC236}">
                <a16:creationId xmlns:a16="http://schemas.microsoft.com/office/drawing/2014/main" id="{B0CE7D74-180F-4F9B-A693-F5777C4E33FA}"/>
              </a:ext>
            </a:extLst>
          </p:cNvPr>
          <p:cNvSpPr/>
          <p:nvPr/>
        </p:nvSpPr>
        <p:spPr>
          <a:xfrm>
            <a:off x="1853509" y="2075594"/>
            <a:ext cx="4913159" cy="254029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000" dirty="0">
              <a:solidFill>
                <a:sysClr val="windowText" lastClr="000000"/>
              </a:solidFill>
              <a:latin typeface="Arial" panose="020B0604020202020204" pitchFamily="34" charset="0"/>
              <a:cs typeface="Arial" panose="020B0604020202020204" pitchFamily="34" charset="0"/>
            </a:endParaRPr>
          </a:p>
        </p:txBody>
      </p:sp>
      <p:sp>
        <p:nvSpPr>
          <p:cNvPr id="10" name="TextBox 9"/>
          <p:cNvSpPr txBox="1"/>
          <p:nvPr/>
        </p:nvSpPr>
        <p:spPr>
          <a:xfrm>
            <a:off x="1938528" y="2151547"/>
            <a:ext cx="574196" cy="307777"/>
          </a:xfrm>
          <a:prstGeom prst="rect">
            <a:avLst/>
          </a:prstGeom>
          <a:noFill/>
        </p:spPr>
        <p:txBody>
          <a:bodyPr wrap="none" rtlCol="0">
            <a:spAutoFit/>
          </a:bodyPr>
          <a:lstStyle/>
          <a:p>
            <a:r>
              <a:rPr lang="it-IT" sz="1400" b="1" dirty="0" smtClean="0"/>
              <a:t>POD</a:t>
            </a:r>
          </a:p>
        </p:txBody>
      </p:sp>
      <p:sp>
        <p:nvSpPr>
          <p:cNvPr id="12" name="Rounded Rectangle 11"/>
          <p:cNvSpPr/>
          <p:nvPr/>
        </p:nvSpPr>
        <p:spPr>
          <a:xfrm>
            <a:off x="2648102" y="2741951"/>
            <a:ext cx="1258323" cy="142947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127" y="3014447"/>
            <a:ext cx="1801774" cy="1010290"/>
          </a:xfrm>
          <a:prstGeom prst="rect">
            <a:avLst/>
          </a:prstGeom>
        </p:spPr>
      </p:pic>
      <p:sp>
        <p:nvSpPr>
          <p:cNvPr id="13" name="TextBox 12"/>
          <p:cNvSpPr txBox="1"/>
          <p:nvPr/>
        </p:nvSpPr>
        <p:spPr>
          <a:xfrm>
            <a:off x="2378127" y="4142893"/>
            <a:ext cx="1757212" cy="307777"/>
          </a:xfrm>
          <a:prstGeom prst="rect">
            <a:avLst/>
          </a:prstGeom>
          <a:noFill/>
        </p:spPr>
        <p:txBody>
          <a:bodyPr wrap="none" rtlCol="0">
            <a:spAutoFit/>
          </a:bodyPr>
          <a:lstStyle/>
          <a:p>
            <a:r>
              <a:rPr lang="it-IT" sz="1400" dirty="0" smtClean="0"/>
              <a:t>Registration </a:t>
            </a:r>
            <a:r>
              <a:rPr lang="it-IT" sz="1400" dirty="0" smtClean="0"/>
              <a:t>service</a:t>
            </a:r>
            <a:endParaRPr lang="it-IT" sz="1400" dirty="0" smtClean="0"/>
          </a:p>
        </p:txBody>
      </p:sp>
      <p:sp>
        <p:nvSpPr>
          <p:cNvPr id="14" name="Rounded Rectangle 13"/>
          <p:cNvSpPr/>
          <p:nvPr/>
        </p:nvSpPr>
        <p:spPr>
          <a:xfrm>
            <a:off x="5018227" y="2741951"/>
            <a:ext cx="1280160" cy="148623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324" y="2980904"/>
            <a:ext cx="1221063" cy="164230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99958" y="961271"/>
            <a:ext cx="2138033" cy="143618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486" y="1565076"/>
            <a:ext cx="1480717" cy="1480717"/>
          </a:xfrm>
          <a:prstGeom prst="rect">
            <a:avLst/>
          </a:prstGeom>
        </p:spPr>
      </p:pic>
      <p:sp>
        <p:nvSpPr>
          <p:cNvPr id="19" name="TextBox 18"/>
          <p:cNvSpPr txBox="1"/>
          <p:nvPr/>
        </p:nvSpPr>
        <p:spPr>
          <a:xfrm>
            <a:off x="7495792" y="2860558"/>
            <a:ext cx="1548822" cy="307777"/>
          </a:xfrm>
          <a:prstGeom prst="rect">
            <a:avLst/>
          </a:prstGeom>
          <a:noFill/>
        </p:spPr>
        <p:txBody>
          <a:bodyPr wrap="none" rtlCol="0">
            <a:spAutoFit/>
          </a:bodyPr>
          <a:lstStyle/>
          <a:p>
            <a:r>
              <a:rPr lang="it-IT" sz="1400" dirty="0" smtClean="0"/>
              <a:t>External Registry</a:t>
            </a:r>
            <a:endParaRPr lang="it-IT" sz="1400" dirty="0" smtClean="0"/>
          </a:p>
        </p:txBody>
      </p:sp>
      <p:sp>
        <p:nvSpPr>
          <p:cNvPr id="20" name="Bent Arrow 19"/>
          <p:cNvSpPr/>
          <p:nvPr/>
        </p:nvSpPr>
        <p:spPr>
          <a:xfrm rot="10800000">
            <a:off x="7572652" y="3168335"/>
            <a:ext cx="790459" cy="633720"/>
          </a:xfrm>
          <a:prstGeom prst="ben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5402" y="-144792"/>
            <a:ext cx="2204232" cy="1492487"/>
          </a:xfrm>
          <a:prstGeom prst="rect">
            <a:avLst/>
          </a:prstGeom>
        </p:spPr>
      </p:pic>
    </p:spTree>
    <p:extLst>
      <p:ext uri="{BB962C8B-B14F-4D97-AF65-F5344CB8AC3E}">
        <p14:creationId xmlns:p14="http://schemas.microsoft.com/office/powerpoint/2010/main" val="42850960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smtClean="0"/>
              <a:t>Registration service: Step 1</a:t>
            </a:r>
            <a:endParaRPr lang="it-IT" dirty="0"/>
          </a:p>
        </p:txBody>
      </p:sp>
      <p:sp>
        <p:nvSpPr>
          <p:cNvPr id="4" name="Content Placeholder 3"/>
          <p:cNvSpPr>
            <a:spLocks noGrp="1"/>
          </p:cNvSpPr>
          <p:nvPr>
            <p:ph idx="10"/>
          </p:nvPr>
        </p:nvSpPr>
        <p:spPr>
          <a:xfrm>
            <a:off x="511524" y="1107899"/>
            <a:ext cx="7937501" cy="313321"/>
          </a:xfrm>
        </p:spPr>
        <p:txBody>
          <a:bodyPr/>
          <a:lstStyle/>
          <a:p>
            <a:pPr marL="0" indent="0">
              <a:buNone/>
            </a:pPr>
            <a:r>
              <a:rPr lang="it-IT" b="1" dirty="0" smtClean="0"/>
              <a:t>Create Cluster:</a:t>
            </a:r>
            <a:endParaRPr lang="it-IT"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402" y="-144792"/>
            <a:ext cx="2204232" cy="1492487"/>
          </a:xfrm>
          <a:prstGeom prst="rect">
            <a:avLst/>
          </a:prstGeom>
        </p:spPr>
      </p:pic>
      <p:sp>
        <p:nvSpPr>
          <p:cNvPr id="7" name="Content Placeholder 1"/>
          <p:cNvSpPr txBox="1">
            <a:spLocks/>
          </p:cNvSpPr>
          <p:nvPr/>
        </p:nvSpPr>
        <p:spPr>
          <a:xfrm>
            <a:off x="558019" y="1529685"/>
            <a:ext cx="7937501" cy="3426131"/>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7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700" kern="1200" baseline="0">
                <a:solidFill>
                  <a:schemeClr val="tx1"/>
                </a:solidFill>
                <a:latin typeface="+mn-lt"/>
                <a:ea typeface="+mn-ea"/>
                <a:cs typeface="+mn-cs"/>
              </a:defRPr>
            </a:lvl9pPr>
          </a:lstStyle>
          <a:p>
            <a:r>
              <a:rPr lang="it-IT" dirty="0" err="1">
                <a:latin typeface="Consolas" panose="020B0609020204030204" pitchFamily="49" charset="0"/>
              </a:rPr>
              <a:t>api_fingerprint</a:t>
            </a:r>
            <a:r>
              <a:rPr lang="it-IT" dirty="0">
                <a:latin typeface="Consolas" panose="020B0609020204030204" pitchFamily="49" charset="0"/>
              </a:rPr>
              <a:t> = ""</a:t>
            </a:r>
          </a:p>
          <a:p>
            <a:r>
              <a:rPr lang="it-IT" dirty="0" err="1">
                <a:latin typeface="Consolas" panose="020B0609020204030204" pitchFamily="49" charset="0"/>
              </a:rPr>
              <a:t>api_private_key_path</a:t>
            </a:r>
            <a:r>
              <a:rPr lang="it-IT" dirty="0">
                <a:latin typeface="Consolas" panose="020B0609020204030204" pitchFamily="49" charset="0"/>
              </a:rPr>
              <a:t> = ""</a:t>
            </a:r>
          </a:p>
          <a:p>
            <a:r>
              <a:rPr lang="it-IT" dirty="0" err="1">
                <a:latin typeface="Consolas" panose="020B0609020204030204" pitchFamily="49" charset="0"/>
              </a:rPr>
              <a:t>region</a:t>
            </a:r>
            <a:r>
              <a:rPr lang="it-IT" dirty="0">
                <a:latin typeface="Consolas" panose="020B0609020204030204" pitchFamily="49" charset="0"/>
              </a:rPr>
              <a:t> = "eu-frankfurt-1"</a:t>
            </a:r>
          </a:p>
          <a:p>
            <a:r>
              <a:rPr lang="it-IT" dirty="0" err="1">
                <a:latin typeface="Consolas" panose="020B0609020204030204" pitchFamily="49" charset="0"/>
              </a:rPr>
              <a:t>tenancy_id</a:t>
            </a:r>
            <a:r>
              <a:rPr lang="it-IT" dirty="0">
                <a:latin typeface="Consolas" panose="020B0609020204030204" pitchFamily="49" charset="0"/>
              </a:rPr>
              <a:t> = "ocid1.tenancy.oc1..aaaaaaaarbhtwso7rak7heaqbuoxoxjkhq4hc5tafzaaw2eohtmreb3ecwpa"</a:t>
            </a:r>
          </a:p>
          <a:p>
            <a:r>
              <a:rPr lang="it-IT" dirty="0" err="1">
                <a:latin typeface="Consolas" panose="020B0609020204030204" pitchFamily="49" charset="0"/>
              </a:rPr>
              <a:t>user_id</a:t>
            </a:r>
            <a:r>
              <a:rPr lang="it-IT" dirty="0">
                <a:latin typeface="Consolas" panose="020B0609020204030204" pitchFamily="49" charset="0"/>
              </a:rPr>
              <a:t> = </a:t>
            </a:r>
            <a:r>
              <a:rPr lang="it-IT" dirty="0" smtClean="0">
                <a:latin typeface="Consolas" panose="020B0609020204030204" pitchFamily="49" charset="0"/>
              </a:rPr>
              <a:t>""</a:t>
            </a:r>
            <a:endParaRPr lang="it-IT" dirty="0">
              <a:latin typeface="Consolas" panose="020B0609020204030204" pitchFamily="49" charset="0"/>
            </a:endParaRPr>
          </a:p>
          <a:p>
            <a:r>
              <a:rPr lang="it-IT" dirty="0" err="1">
                <a:latin typeface="Consolas" panose="020B0609020204030204" pitchFamily="49" charset="0"/>
              </a:rPr>
              <a:t>compartment_id</a:t>
            </a:r>
            <a:r>
              <a:rPr lang="it-IT" dirty="0">
                <a:latin typeface="Consolas" panose="020B0609020204030204" pitchFamily="49" charset="0"/>
              </a:rPr>
              <a:t> = "ocid1.compartment.oc1..</a:t>
            </a:r>
            <a:r>
              <a:rPr lang="it-IT" dirty="0" smtClean="0">
                <a:latin typeface="Consolas" panose="020B0609020204030204" pitchFamily="49" charset="0"/>
              </a:rPr>
              <a:t>aaaaaaaaa3h3rbfbu7dyrnypci7zjkdssfsxrsqrqjvpzkw464mq36fnh45q«</a:t>
            </a:r>
          </a:p>
          <a:p>
            <a:r>
              <a:rPr lang="it-IT" dirty="0" err="1">
                <a:latin typeface="Consolas" panose="020B0609020204030204" pitchFamily="49" charset="0"/>
              </a:rPr>
              <a:t>cluster_name</a:t>
            </a:r>
            <a:r>
              <a:rPr lang="it-IT" dirty="0">
                <a:latin typeface="Consolas" panose="020B0609020204030204" pitchFamily="49" charset="0"/>
              </a:rPr>
              <a:t> = </a:t>
            </a:r>
            <a:r>
              <a:rPr lang="it-IT" dirty="0" smtClean="0">
                <a:latin typeface="Consolas" panose="020B0609020204030204" pitchFamily="49" charset="0"/>
              </a:rPr>
              <a:t>"</a:t>
            </a:r>
            <a:r>
              <a:rPr lang="it-IT" dirty="0" err="1" smtClean="0">
                <a:latin typeface="Consolas" panose="020B0609020204030204" pitchFamily="49" charset="0"/>
              </a:rPr>
              <a:t>oke</a:t>
            </a:r>
            <a:r>
              <a:rPr lang="it-IT" dirty="0" smtClean="0">
                <a:latin typeface="Consolas" panose="020B0609020204030204" pitchFamily="49" charset="0"/>
              </a:rPr>
              <a:t>"</a:t>
            </a:r>
            <a:endParaRPr lang="it-IT" dirty="0">
              <a:latin typeface="Consolas" panose="020B0609020204030204" pitchFamily="49" charset="0"/>
            </a:endParaRPr>
          </a:p>
          <a:p>
            <a:r>
              <a:rPr lang="it-IT" dirty="0" err="1">
                <a:latin typeface="Consolas" panose="020B0609020204030204" pitchFamily="49" charset="0"/>
              </a:rPr>
              <a:t>vcn_cidr</a:t>
            </a:r>
            <a:r>
              <a:rPr lang="it-IT" dirty="0">
                <a:latin typeface="Consolas" panose="020B0609020204030204" pitchFamily="49" charset="0"/>
              </a:rPr>
              <a:t> = "10.0.0.0/16"</a:t>
            </a:r>
          </a:p>
        </p:txBody>
      </p:sp>
    </p:spTree>
    <p:extLst>
      <p:ext uri="{BB962C8B-B14F-4D97-AF65-F5344CB8AC3E}">
        <p14:creationId xmlns:p14="http://schemas.microsoft.com/office/powerpoint/2010/main" val="4001079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smtClean="0"/>
              <a:t>Registration service: Step 1</a:t>
            </a:r>
            <a:endParaRPr lang="it-IT" dirty="0"/>
          </a:p>
        </p:txBody>
      </p:sp>
      <p:sp>
        <p:nvSpPr>
          <p:cNvPr id="4" name="Content Placeholder 3"/>
          <p:cNvSpPr>
            <a:spLocks noGrp="1"/>
          </p:cNvSpPr>
          <p:nvPr>
            <p:ph idx="10"/>
          </p:nvPr>
        </p:nvSpPr>
        <p:spPr>
          <a:xfrm>
            <a:off x="511524" y="1107899"/>
            <a:ext cx="7937501" cy="313321"/>
          </a:xfrm>
        </p:spPr>
        <p:txBody>
          <a:bodyPr/>
          <a:lstStyle/>
          <a:p>
            <a:pPr marL="0" indent="0">
              <a:buNone/>
            </a:pPr>
            <a:r>
              <a:rPr lang="it-IT" b="1" dirty="0" smtClean="0"/>
              <a:t>Create Cluster:</a:t>
            </a:r>
            <a:endParaRPr lang="it-IT"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402" y="-144792"/>
            <a:ext cx="2204232" cy="1492487"/>
          </a:xfrm>
          <a:prstGeom prst="rect">
            <a:avLst/>
          </a:prstGeom>
        </p:spPr>
      </p:pic>
      <p:sp>
        <p:nvSpPr>
          <p:cNvPr id="9" name="Content Placeholder 1"/>
          <p:cNvSpPr txBox="1">
            <a:spLocks/>
          </p:cNvSpPr>
          <p:nvPr/>
        </p:nvSpPr>
        <p:spPr>
          <a:xfrm>
            <a:off x="573852" y="1530311"/>
            <a:ext cx="7937501" cy="312391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7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700" kern="1200" baseline="0">
                <a:solidFill>
                  <a:schemeClr val="tx1"/>
                </a:solidFill>
                <a:latin typeface="+mn-lt"/>
                <a:ea typeface="+mn-ea"/>
                <a:cs typeface="+mn-cs"/>
              </a:defRPr>
            </a:lvl9pPr>
          </a:lstStyle>
          <a:p>
            <a:r>
              <a:rPr lang="it-IT" dirty="0" err="1">
                <a:latin typeface="Consolas" panose="020B0609020204030204" pitchFamily="49" charset="0"/>
              </a:rPr>
              <a:t>ssh_private_key_path</a:t>
            </a:r>
            <a:r>
              <a:rPr lang="it-IT" dirty="0">
                <a:latin typeface="Consolas" panose="020B0609020204030204" pitchFamily="49" charset="0"/>
              </a:rPr>
              <a:t> = "[...]/polito/</a:t>
            </a:r>
            <a:r>
              <a:rPr lang="it-IT" dirty="0" err="1">
                <a:latin typeface="Consolas" panose="020B0609020204030204" pitchFamily="49" charset="0"/>
              </a:rPr>
              <a:t>bastion_host</a:t>
            </a:r>
            <a:r>
              <a:rPr lang="it-IT" dirty="0">
                <a:latin typeface="Consolas" panose="020B0609020204030204" pitchFamily="49" charset="0"/>
              </a:rPr>
              <a:t>/</a:t>
            </a:r>
            <a:r>
              <a:rPr lang="it-IT" dirty="0" err="1">
                <a:latin typeface="Consolas" panose="020B0609020204030204" pitchFamily="49" charset="0"/>
              </a:rPr>
              <a:t>key</a:t>
            </a:r>
            <a:r>
              <a:rPr lang="it-IT" dirty="0">
                <a:latin typeface="Consolas" panose="020B0609020204030204" pitchFamily="49" charset="0"/>
              </a:rPr>
              <a:t>"</a:t>
            </a:r>
          </a:p>
          <a:p>
            <a:r>
              <a:rPr lang="it-IT" dirty="0" err="1">
                <a:latin typeface="Consolas" panose="020B0609020204030204" pitchFamily="49" charset="0"/>
              </a:rPr>
              <a:t>ssh_public_key_path</a:t>
            </a:r>
            <a:r>
              <a:rPr lang="it-IT" dirty="0">
                <a:latin typeface="Consolas" panose="020B0609020204030204" pitchFamily="49" charset="0"/>
              </a:rPr>
              <a:t> = "[...]/polito/</a:t>
            </a:r>
            <a:r>
              <a:rPr lang="it-IT" dirty="0" err="1">
                <a:latin typeface="Consolas" panose="020B0609020204030204" pitchFamily="49" charset="0"/>
              </a:rPr>
              <a:t>bastion_host</a:t>
            </a:r>
            <a:r>
              <a:rPr lang="it-IT" dirty="0">
                <a:latin typeface="Consolas" panose="020B0609020204030204" pitchFamily="49" charset="0"/>
              </a:rPr>
              <a:t>/pub"</a:t>
            </a:r>
          </a:p>
          <a:p>
            <a:r>
              <a:rPr lang="it-IT" dirty="0" err="1">
                <a:latin typeface="Consolas" panose="020B0609020204030204" pitchFamily="49" charset="0"/>
              </a:rPr>
              <a:t>operator_instance_principal</a:t>
            </a:r>
            <a:r>
              <a:rPr lang="it-IT" dirty="0">
                <a:latin typeface="Consolas" panose="020B0609020204030204" pitchFamily="49" charset="0"/>
              </a:rPr>
              <a:t> = </a:t>
            </a:r>
            <a:r>
              <a:rPr lang="it-IT" dirty="0" err="1" smtClean="0">
                <a:latin typeface="Consolas" panose="020B0609020204030204" pitchFamily="49" charset="0"/>
              </a:rPr>
              <a:t>true</a:t>
            </a:r>
            <a:endParaRPr lang="it-IT" dirty="0">
              <a:latin typeface="Consolas" panose="020B0609020204030204" pitchFamily="49" charset="0"/>
            </a:endParaRPr>
          </a:p>
          <a:p>
            <a:r>
              <a:rPr lang="it-IT" dirty="0" err="1">
                <a:latin typeface="Consolas" panose="020B0609020204030204" pitchFamily="49" charset="0"/>
              </a:rPr>
              <a:t>environment</a:t>
            </a:r>
            <a:r>
              <a:rPr lang="it-IT" dirty="0">
                <a:latin typeface="Consolas" panose="020B0609020204030204" pitchFamily="49" charset="0"/>
              </a:rPr>
              <a:t> =  </a:t>
            </a:r>
            <a:r>
              <a:rPr lang="it-IT" dirty="0" smtClean="0">
                <a:latin typeface="Consolas" panose="020B0609020204030204" pitchFamily="49" charset="0"/>
              </a:rPr>
              <a:t>"</a:t>
            </a:r>
            <a:r>
              <a:rPr lang="it-IT" dirty="0" err="1" smtClean="0">
                <a:latin typeface="Consolas" panose="020B0609020204030204" pitchFamily="49" charset="0"/>
              </a:rPr>
              <a:t>labname</a:t>
            </a:r>
            <a:r>
              <a:rPr lang="it-IT" dirty="0" smtClean="0">
                <a:latin typeface="Consolas" panose="020B0609020204030204" pitchFamily="49" charset="0"/>
              </a:rPr>
              <a:t>"</a:t>
            </a:r>
            <a:endParaRPr lang="it-IT" dirty="0">
              <a:latin typeface="Consolas" panose="020B0609020204030204" pitchFamily="49" charset="0"/>
            </a:endParaRPr>
          </a:p>
          <a:p>
            <a:r>
              <a:rPr lang="it-IT" dirty="0" err="1">
                <a:latin typeface="Consolas" panose="020B0609020204030204" pitchFamily="49" charset="0"/>
              </a:rPr>
              <a:t>kubernetes_version</a:t>
            </a:r>
            <a:r>
              <a:rPr lang="it-IT" dirty="0">
                <a:latin typeface="Consolas" panose="020B0609020204030204" pitchFamily="49" charset="0"/>
              </a:rPr>
              <a:t> = "v1.18.10" # faremo poi upgrade "v1.19.7"</a:t>
            </a:r>
          </a:p>
          <a:p>
            <a:r>
              <a:rPr lang="it-IT" dirty="0">
                <a:latin typeface="Consolas" panose="020B0609020204030204" pitchFamily="49" charset="0"/>
              </a:rPr>
              <a:t>np1 = {</a:t>
            </a:r>
            <a:r>
              <a:rPr lang="it-IT" dirty="0" err="1">
                <a:latin typeface="Consolas" panose="020B0609020204030204" pitchFamily="49" charset="0"/>
              </a:rPr>
              <a:t>shape</a:t>
            </a:r>
            <a:r>
              <a:rPr lang="it-IT" dirty="0">
                <a:latin typeface="Consolas" panose="020B0609020204030204" pitchFamily="49" charset="0"/>
              </a:rPr>
              <a:t>="VM.Standard.E2.1",node_pool_size=1}</a:t>
            </a:r>
          </a:p>
          <a:p>
            <a:r>
              <a:rPr lang="it-IT" dirty="0">
                <a:latin typeface="Consolas" panose="020B0609020204030204" pitchFamily="49" charset="0"/>
              </a:rPr>
              <a:t>np2 = {</a:t>
            </a:r>
            <a:r>
              <a:rPr lang="it-IT" dirty="0" err="1">
                <a:latin typeface="Consolas" panose="020B0609020204030204" pitchFamily="49" charset="0"/>
              </a:rPr>
              <a:t>shape</a:t>
            </a:r>
            <a:r>
              <a:rPr lang="it-IT" dirty="0">
                <a:latin typeface="Consolas" panose="020B0609020204030204" pitchFamily="49" charset="0"/>
              </a:rPr>
              <a:t>="VM.Standard.E2.1",node_pool_size=1}</a:t>
            </a:r>
          </a:p>
          <a:p>
            <a:r>
              <a:rPr lang="it-IT" dirty="0" err="1">
                <a:latin typeface="Consolas" panose="020B0609020204030204" pitchFamily="49" charset="0"/>
              </a:rPr>
              <a:t>node_pools_to_drain</a:t>
            </a:r>
            <a:r>
              <a:rPr lang="it-IT" dirty="0">
                <a:latin typeface="Consolas" panose="020B0609020204030204" pitchFamily="49" charset="0"/>
              </a:rPr>
              <a:t> = [ "np1", "np2" </a:t>
            </a:r>
            <a:r>
              <a:rPr lang="it-IT" dirty="0" smtClean="0">
                <a:latin typeface="Consolas" panose="020B0609020204030204" pitchFamily="49" charset="0"/>
              </a:rPr>
              <a:t>]</a:t>
            </a:r>
          </a:p>
          <a:p>
            <a:r>
              <a:rPr lang="it-IT" dirty="0" err="1">
                <a:latin typeface="Consolas" panose="020B0609020204030204" pitchFamily="49" charset="0"/>
              </a:rPr>
              <a:t>metricserver_enabled</a:t>
            </a:r>
            <a:r>
              <a:rPr lang="it-IT" dirty="0">
                <a:latin typeface="Consolas" panose="020B0609020204030204" pitchFamily="49" charset="0"/>
              </a:rPr>
              <a:t> = </a:t>
            </a:r>
            <a:r>
              <a:rPr lang="it-IT" dirty="0" err="1">
                <a:latin typeface="Consolas" panose="020B0609020204030204" pitchFamily="49" charset="0"/>
              </a:rPr>
              <a:t>true</a:t>
            </a:r>
            <a:endParaRPr lang="it-IT" dirty="0">
              <a:latin typeface="Consolas" panose="020B0609020204030204" pitchFamily="49" charset="0"/>
            </a:endParaRPr>
          </a:p>
          <a:p>
            <a:endParaRPr lang="it-IT" dirty="0" smtClean="0">
              <a:latin typeface="Consolas" panose="020B0609020204030204" pitchFamily="49" charset="0"/>
            </a:endParaRPr>
          </a:p>
        </p:txBody>
      </p:sp>
    </p:spTree>
    <p:extLst>
      <p:ext uri="{BB962C8B-B14F-4D97-AF65-F5344CB8AC3E}">
        <p14:creationId xmlns:p14="http://schemas.microsoft.com/office/powerpoint/2010/main" val="1866809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smtClean="0"/>
              <a:t>Registration service</a:t>
            </a:r>
            <a:r>
              <a:rPr lang="it-IT" dirty="0" smtClean="0"/>
              <a:t>: Step 2</a:t>
            </a:r>
            <a:endParaRPr lang="it-IT" dirty="0"/>
          </a:p>
        </p:txBody>
      </p:sp>
      <p:sp>
        <p:nvSpPr>
          <p:cNvPr id="4" name="Content Placeholder 3"/>
          <p:cNvSpPr>
            <a:spLocks noGrp="1"/>
          </p:cNvSpPr>
          <p:nvPr>
            <p:ph idx="10"/>
          </p:nvPr>
        </p:nvSpPr>
        <p:spPr/>
        <p:txBody>
          <a:bodyPr/>
          <a:lstStyle/>
          <a:p>
            <a:pPr marL="0" indent="0">
              <a:buNone/>
            </a:pPr>
            <a:r>
              <a:rPr lang="it-IT" b="1" dirty="0" smtClean="0"/>
              <a:t>Deploying microservice:</a:t>
            </a:r>
          </a:p>
          <a:p>
            <a:pPr marL="285750" indent="-285750">
              <a:buFont typeface="Wingdings" panose="05000000000000000000" pitchFamily="2" charset="2"/>
              <a:buChar char="Ø"/>
            </a:pPr>
            <a:r>
              <a:rPr lang="en-US" dirty="0" smtClean="0"/>
              <a:t>The </a:t>
            </a:r>
            <a:r>
              <a:rPr lang="en-US" dirty="0"/>
              <a:t>first step of deploying to Kubernetes is to build your </a:t>
            </a:r>
            <a:r>
              <a:rPr lang="en-US" dirty="0" err="1"/>
              <a:t>microservices</a:t>
            </a:r>
            <a:r>
              <a:rPr lang="en-US" dirty="0"/>
              <a:t> and containerize them</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smtClean="0"/>
          </a:p>
          <a:p>
            <a:pPr marL="0" indent="0" algn="ctr">
              <a:buNone/>
            </a:pPr>
            <a:r>
              <a:rPr lang="en-US" dirty="0" err="1" smtClean="0"/>
              <a:t>docker</a:t>
            </a:r>
            <a:r>
              <a:rPr lang="en-US" dirty="0" smtClean="0"/>
              <a:t> build –t </a:t>
            </a:r>
            <a:r>
              <a:rPr lang="en-US" dirty="0" err="1" smtClean="0"/>
              <a:t>cf</a:t>
            </a:r>
            <a:r>
              <a:rPr lang="en-US" dirty="0" smtClean="0"/>
              <a:t> .</a:t>
            </a:r>
            <a:endParaRPr lang="it-IT" dirty="0" smtClean="0"/>
          </a:p>
        </p:txBody>
      </p:sp>
      <p:pic>
        <p:nvPicPr>
          <p:cNvPr id="6" name="Picture 5"/>
          <p:cNvPicPr>
            <a:picLocks noChangeAspect="1"/>
          </p:cNvPicPr>
          <p:nvPr/>
        </p:nvPicPr>
        <p:blipFill>
          <a:blip r:embed="rId3"/>
          <a:stretch>
            <a:fillRect/>
          </a:stretch>
        </p:blipFill>
        <p:spPr>
          <a:xfrm>
            <a:off x="941065" y="2825998"/>
            <a:ext cx="7600950" cy="13430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402" y="-144792"/>
            <a:ext cx="2204232" cy="1492487"/>
          </a:xfrm>
          <a:prstGeom prst="rect">
            <a:avLst/>
          </a:prstGeom>
        </p:spPr>
      </p:pic>
    </p:spTree>
    <p:extLst>
      <p:ext uri="{BB962C8B-B14F-4D97-AF65-F5344CB8AC3E}">
        <p14:creationId xmlns:p14="http://schemas.microsoft.com/office/powerpoint/2010/main" val="9455305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a:t>Registration </a:t>
            </a:r>
            <a:r>
              <a:rPr lang="it-IT" dirty="0" smtClean="0"/>
              <a:t>service: Step 3</a:t>
            </a:r>
            <a:endParaRPr lang="it-IT" dirty="0"/>
          </a:p>
        </p:txBody>
      </p:sp>
      <p:sp>
        <p:nvSpPr>
          <p:cNvPr id="4" name="Content Placeholder 3"/>
          <p:cNvSpPr>
            <a:spLocks noGrp="1"/>
          </p:cNvSpPr>
          <p:nvPr>
            <p:ph idx="10"/>
          </p:nvPr>
        </p:nvSpPr>
        <p:spPr/>
        <p:txBody>
          <a:bodyPr/>
          <a:lstStyle/>
          <a:p>
            <a:pPr marL="0" indent="0">
              <a:buNone/>
            </a:pPr>
            <a:r>
              <a:rPr lang="it-IT" b="1" dirty="0" smtClean="0"/>
              <a:t>Pushing the image to container registry:</a:t>
            </a:r>
          </a:p>
          <a:p>
            <a:pPr>
              <a:buFont typeface="Wingdings" panose="05000000000000000000" pitchFamily="2" charset="2"/>
              <a:buChar char="Ø"/>
            </a:pPr>
            <a:r>
              <a:rPr lang="en-US" dirty="0" smtClean="0"/>
              <a:t>Authenticate </a:t>
            </a:r>
            <a:r>
              <a:rPr lang="en-US" dirty="0" err="1" smtClean="0"/>
              <a:t>docker</a:t>
            </a:r>
            <a:r>
              <a:rPr lang="en-US" dirty="0" smtClean="0"/>
              <a:t> client to your </a:t>
            </a:r>
            <a:r>
              <a:rPr lang="en-US" dirty="0" err="1" smtClean="0"/>
              <a:t>docker</a:t>
            </a:r>
            <a:r>
              <a:rPr lang="en-US" dirty="0" smtClean="0"/>
              <a:t> hub </a:t>
            </a:r>
            <a:endParaRPr lang="en-US" dirty="0" smtClean="0"/>
          </a:p>
          <a:p>
            <a:pPr marL="0" lvl="1" indent="0">
              <a:spcAft>
                <a:spcPts val="0"/>
              </a:spcAft>
              <a:buNone/>
            </a:pPr>
            <a:r>
              <a:rPr lang="en-US" dirty="0"/>
              <a:t> </a:t>
            </a:r>
            <a:r>
              <a:rPr lang="en-US" dirty="0" smtClean="0"/>
              <a:t>       	</a:t>
            </a:r>
            <a:r>
              <a:rPr lang="en-US" dirty="0" err="1" smtClean="0"/>
              <a:t>docker</a:t>
            </a:r>
            <a:r>
              <a:rPr lang="en-US" dirty="0" smtClean="0"/>
              <a:t> login</a:t>
            </a:r>
          </a:p>
          <a:p>
            <a:pPr>
              <a:buFont typeface="Wingdings" panose="05000000000000000000" pitchFamily="2" charset="2"/>
              <a:buChar char="Ø"/>
            </a:pPr>
            <a:r>
              <a:rPr lang="en-US" dirty="0" err="1"/>
              <a:t>docker</a:t>
            </a:r>
            <a:r>
              <a:rPr lang="en-US" dirty="0"/>
              <a:t> tag system:1.0-SNAPSHOT </a:t>
            </a:r>
            <a:r>
              <a:rPr lang="en-US" dirty="0" smtClean="0"/>
              <a:t>mnakhtar247/register:0.0.1-   </a:t>
            </a:r>
            <a:r>
              <a:rPr lang="en-US" dirty="0"/>
              <a:t>SNAPSHOT</a:t>
            </a:r>
          </a:p>
          <a:p>
            <a:pPr>
              <a:buFont typeface="Wingdings" panose="05000000000000000000" pitchFamily="2" charset="2"/>
              <a:buChar char="Ø"/>
            </a:pPr>
            <a:r>
              <a:rPr lang="en-US" dirty="0" err="1"/>
              <a:t>docker</a:t>
            </a:r>
            <a:r>
              <a:rPr lang="en-US" dirty="0"/>
              <a:t> push </a:t>
            </a:r>
            <a:r>
              <a:rPr lang="en-US" dirty="0" smtClean="0"/>
              <a:t>mnakhtar247/register:0.0.1-SNAPSHOT</a:t>
            </a:r>
            <a:endParaRPr lang="en-US" dirty="0"/>
          </a:p>
          <a:p>
            <a:pPr marL="0" lvl="1" indent="0">
              <a:spcAft>
                <a:spcPts val="0"/>
              </a:spcAft>
              <a:buNone/>
            </a:pP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402" y="-144792"/>
            <a:ext cx="2204232" cy="1492487"/>
          </a:xfrm>
          <a:prstGeom prst="rect">
            <a:avLst/>
          </a:prstGeom>
        </p:spPr>
      </p:pic>
    </p:spTree>
    <p:extLst>
      <p:ext uri="{BB962C8B-B14F-4D97-AF65-F5344CB8AC3E}">
        <p14:creationId xmlns:p14="http://schemas.microsoft.com/office/powerpoint/2010/main" val="25598948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smtClean="0"/>
              <a:t>Codice fiscale service: Step 4</a:t>
            </a:r>
            <a:endParaRPr lang="it-IT" dirty="0"/>
          </a:p>
        </p:txBody>
      </p:sp>
      <p:sp>
        <p:nvSpPr>
          <p:cNvPr id="4" name="Content Placeholder 3"/>
          <p:cNvSpPr>
            <a:spLocks noGrp="1"/>
          </p:cNvSpPr>
          <p:nvPr>
            <p:ph idx="10"/>
          </p:nvPr>
        </p:nvSpPr>
        <p:spPr>
          <a:xfrm>
            <a:off x="603248" y="1594892"/>
            <a:ext cx="7937501" cy="2992606"/>
          </a:xfrm>
        </p:spPr>
        <p:txBody>
          <a:bodyPr/>
          <a:lstStyle/>
          <a:p>
            <a:pPr marL="0" indent="0">
              <a:buNone/>
            </a:pPr>
            <a:r>
              <a:rPr lang="it-IT" b="1" dirty="0"/>
              <a:t>Deploying the </a:t>
            </a:r>
            <a:r>
              <a:rPr lang="it-IT" b="1" dirty="0" smtClean="0"/>
              <a:t>microservices:</a:t>
            </a:r>
          </a:p>
          <a:p>
            <a:pPr>
              <a:buFont typeface="Wingdings" panose="05000000000000000000" pitchFamily="2" charset="2"/>
              <a:buChar char="Ø"/>
            </a:pPr>
            <a:r>
              <a:rPr lang="en-US" dirty="0" err="1"/>
              <a:t>oci</a:t>
            </a:r>
            <a:r>
              <a:rPr lang="en-US" dirty="0"/>
              <a:t> </a:t>
            </a:r>
            <a:r>
              <a:rPr lang="en-US" dirty="0" err="1"/>
              <a:t>ce</a:t>
            </a:r>
            <a:r>
              <a:rPr lang="en-US" dirty="0"/>
              <a:t> cluster create-</a:t>
            </a:r>
            <a:r>
              <a:rPr lang="en-US" dirty="0" err="1"/>
              <a:t>kubeconfig</a:t>
            </a:r>
            <a:r>
              <a:rPr lang="en-US" dirty="0"/>
              <a:t> --cluster-id ocid1.cluster.oc1.eu-frankfurt-1.aaaaaaaatw54sy76qoigeklcaig37vbs4gb2cei2z33bxypsmcmjsglak3qq --file </a:t>
            </a:r>
            <a:r>
              <a:rPr lang="en-US" dirty="0" err="1"/>
              <a:t>kubeconfig</a:t>
            </a:r>
            <a:r>
              <a:rPr lang="en-US" dirty="0"/>
              <a:t> --region eu-frankfurt-1 --token-version 2.0.0  --</a:t>
            </a:r>
            <a:r>
              <a:rPr lang="en-US" dirty="0" err="1"/>
              <a:t>kube</a:t>
            </a:r>
            <a:r>
              <a:rPr lang="en-US" dirty="0"/>
              <a:t>-endpoint PUBLIC_ENDPOINT</a:t>
            </a:r>
          </a:p>
          <a:p>
            <a:pPr>
              <a:buFont typeface="Wingdings" panose="05000000000000000000" pitchFamily="2" charset="2"/>
              <a:buChar char="Ø"/>
            </a:pPr>
            <a:r>
              <a:rPr lang="en-US" dirty="0" smtClean="0"/>
              <a:t>Run </a:t>
            </a:r>
            <a:r>
              <a:rPr lang="en-US" dirty="0"/>
              <a:t>the following commands to deploy the resources as defined in </a:t>
            </a:r>
            <a:r>
              <a:rPr lang="en-US" dirty="0" err="1" smtClean="0"/>
              <a:t>kube</a:t>
            </a:r>
            <a:r>
              <a:rPr lang="en-US" dirty="0" smtClean="0"/>
              <a:t> directory:</a:t>
            </a:r>
          </a:p>
          <a:p>
            <a:pPr marL="0" indent="0">
              <a:buNone/>
            </a:pPr>
            <a:r>
              <a:rPr lang="en-US" dirty="0" smtClean="0"/>
              <a:t>	</a:t>
            </a:r>
            <a:r>
              <a:rPr lang="en-US" dirty="0" err="1"/>
              <a:t>kubectl</a:t>
            </a:r>
            <a:r>
              <a:rPr lang="en-US" dirty="0"/>
              <a:t> --</a:t>
            </a:r>
            <a:r>
              <a:rPr lang="en-US" dirty="0" err="1"/>
              <a:t>kubeconfig</a:t>
            </a:r>
            <a:r>
              <a:rPr lang="en-US" dirty="0"/>
              <a:t> </a:t>
            </a:r>
            <a:r>
              <a:rPr lang="en-US" dirty="0" err="1"/>
              <a:t>kubeconfig</a:t>
            </a:r>
            <a:r>
              <a:rPr lang="en-US" dirty="0"/>
              <a:t> apply -f </a:t>
            </a:r>
            <a:r>
              <a:rPr lang="en-US" dirty="0" err="1"/>
              <a:t>kube</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402" y="-144792"/>
            <a:ext cx="2204232" cy="1492487"/>
          </a:xfrm>
          <a:prstGeom prst="rect">
            <a:avLst/>
          </a:prstGeom>
        </p:spPr>
      </p:pic>
    </p:spTree>
    <p:extLst>
      <p:ext uri="{BB962C8B-B14F-4D97-AF65-F5344CB8AC3E}">
        <p14:creationId xmlns:p14="http://schemas.microsoft.com/office/powerpoint/2010/main" val="31429668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smtClean="0"/>
              <a:t>Codice fiscale service: Step 4</a:t>
            </a:r>
            <a:endParaRPr lang="it-IT" dirty="0"/>
          </a:p>
        </p:txBody>
      </p:sp>
      <p:sp>
        <p:nvSpPr>
          <p:cNvPr id="4" name="Content Placeholder 3"/>
          <p:cNvSpPr>
            <a:spLocks noGrp="1"/>
          </p:cNvSpPr>
          <p:nvPr>
            <p:ph idx="10"/>
          </p:nvPr>
        </p:nvSpPr>
        <p:spPr/>
        <p:txBody>
          <a:bodyPr/>
          <a:lstStyle/>
          <a:p>
            <a:pPr marL="0" indent="0">
              <a:buNone/>
            </a:pPr>
            <a:r>
              <a:rPr lang="en-US" b="1" dirty="0"/>
              <a:t>Making requests to the </a:t>
            </a:r>
            <a:r>
              <a:rPr lang="en-US" b="1" dirty="0" err="1" smtClean="0"/>
              <a:t>microservices</a:t>
            </a:r>
            <a:r>
              <a:rPr lang="it-IT" b="1" dirty="0" smtClean="0"/>
              <a:t>:</a:t>
            </a:r>
          </a:p>
          <a:p>
            <a:pPr marL="285750" indent="-285750">
              <a:buFont typeface="Wingdings" panose="05000000000000000000" pitchFamily="2" charset="2"/>
              <a:buChar char="Ø"/>
            </a:pPr>
            <a:r>
              <a:rPr lang="en-US" dirty="0" err="1"/>
              <a:t>kubectl</a:t>
            </a:r>
            <a:r>
              <a:rPr lang="en-US" dirty="0"/>
              <a:t> --</a:t>
            </a:r>
            <a:r>
              <a:rPr lang="en-US" dirty="0" err="1"/>
              <a:t>kubeconfig</a:t>
            </a:r>
            <a:r>
              <a:rPr lang="en-US" dirty="0"/>
              <a:t> </a:t>
            </a:r>
            <a:r>
              <a:rPr lang="en-US" dirty="0" err="1"/>
              <a:t>kubeconfig</a:t>
            </a:r>
            <a:r>
              <a:rPr lang="en-US" dirty="0"/>
              <a:t> get </a:t>
            </a:r>
            <a:r>
              <a:rPr lang="en-US" dirty="0" smtClean="0"/>
              <a:t>nodes</a:t>
            </a:r>
          </a:p>
          <a:p>
            <a:pPr marL="285750" indent="-285750">
              <a:buFont typeface="Wingdings" panose="05000000000000000000" pitchFamily="2" charset="2"/>
              <a:buChar char="Ø"/>
            </a:pPr>
            <a:r>
              <a:rPr lang="en-US" dirty="0" err="1"/>
              <a:t>kubectl</a:t>
            </a:r>
            <a:r>
              <a:rPr lang="en-US" dirty="0"/>
              <a:t> --</a:t>
            </a:r>
            <a:r>
              <a:rPr lang="en-US" dirty="0" err="1"/>
              <a:t>kubeconfig</a:t>
            </a:r>
            <a:r>
              <a:rPr lang="en-US" dirty="0"/>
              <a:t> </a:t>
            </a:r>
            <a:r>
              <a:rPr lang="en-US" dirty="0" err="1"/>
              <a:t>kubeconfig</a:t>
            </a:r>
            <a:r>
              <a:rPr lang="en-US" dirty="0"/>
              <a:t> get pods </a:t>
            </a:r>
            <a:r>
              <a:rPr lang="en-US" dirty="0" smtClean="0"/>
              <a:t>–watch</a:t>
            </a:r>
          </a:p>
          <a:p>
            <a:pPr marL="285750" indent="-285750">
              <a:buFont typeface="Wingdings" panose="05000000000000000000" pitchFamily="2" charset="2"/>
              <a:buChar char="Ø"/>
            </a:pPr>
            <a:r>
              <a:rPr lang="en-US" dirty="0" err="1"/>
              <a:t>kubectl</a:t>
            </a:r>
            <a:r>
              <a:rPr lang="en-US" dirty="0"/>
              <a:t> --</a:t>
            </a:r>
            <a:r>
              <a:rPr lang="en-US" dirty="0" err="1"/>
              <a:t>kubeconfig</a:t>
            </a:r>
            <a:r>
              <a:rPr lang="en-US" dirty="0"/>
              <a:t> </a:t>
            </a:r>
            <a:r>
              <a:rPr lang="en-US" dirty="0" err="1"/>
              <a:t>kubeconfig</a:t>
            </a:r>
            <a:r>
              <a:rPr lang="en-US" dirty="0"/>
              <a:t> get svc</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402" y="-144792"/>
            <a:ext cx="2204232" cy="1492487"/>
          </a:xfrm>
          <a:prstGeom prst="rect">
            <a:avLst/>
          </a:prstGeom>
        </p:spPr>
      </p:pic>
    </p:spTree>
    <p:extLst>
      <p:ext uri="{BB962C8B-B14F-4D97-AF65-F5344CB8AC3E}">
        <p14:creationId xmlns:p14="http://schemas.microsoft.com/office/powerpoint/2010/main" val="3414296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t-IT" dirty="0" smtClean="0"/>
              <a:t>User app service</a:t>
            </a:r>
            <a:endParaRPr lang="it-IT"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328" y="0"/>
            <a:ext cx="1587672" cy="1165564"/>
          </a:xfrm>
          <a:prstGeom prst="rect">
            <a:avLst/>
          </a:prstGeom>
        </p:spPr>
      </p:pic>
    </p:spTree>
    <p:extLst>
      <p:ext uri="{BB962C8B-B14F-4D97-AF65-F5344CB8AC3E}">
        <p14:creationId xmlns:p14="http://schemas.microsoft.com/office/powerpoint/2010/main" val="3582847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smtClean="0"/>
              <a:t>Codice fiscale service</a:t>
            </a:r>
            <a:endParaRPr lang="it-IT" dirty="0"/>
          </a:p>
        </p:txBody>
      </p:sp>
      <p:sp>
        <p:nvSpPr>
          <p:cNvPr id="5" name="Rectangle 9">
            <a:extLst>
              <a:ext uri="{FF2B5EF4-FFF2-40B4-BE49-F238E27FC236}">
                <a16:creationId xmlns:a16="http://schemas.microsoft.com/office/drawing/2014/main" id="{B0CE7D74-180F-4F9B-A693-F5777C4E33FA}"/>
              </a:ext>
            </a:extLst>
          </p:cNvPr>
          <p:cNvSpPr/>
          <p:nvPr/>
        </p:nvSpPr>
        <p:spPr>
          <a:xfrm>
            <a:off x="914401" y="1161668"/>
            <a:ext cx="6498454" cy="36261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000" dirty="0">
              <a:solidFill>
                <a:sysClr val="windowText" lastClr="000000"/>
              </a:solidFill>
              <a:latin typeface="Arial" panose="020B0604020202020204" pitchFamily="34" charset="0"/>
              <a:cs typeface="Arial" panose="020B0604020202020204" pitchFamily="34" charset="0"/>
            </a:endParaRPr>
          </a:p>
        </p:txBody>
      </p:sp>
      <p:sp>
        <p:nvSpPr>
          <p:cNvPr id="8" name="Rectangle 9">
            <a:extLst>
              <a:ext uri="{FF2B5EF4-FFF2-40B4-BE49-F238E27FC236}">
                <a16:creationId xmlns:a16="http://schemas.microsoft.com/office/drawing/2014/main" id="{B0CE7D74-180F-4F9B-A693-F5777C4E33FA}"/>
              </a:ext>
            </a:extLst>
          </p:cNvPr>
          <p:cNvSpPr/>
          <p:nvPr/>
        </p:nvSpPr>
        <p:spPr>
          <a:xfrm>
            <a:off x="1853509" y="2075594"/>
            <a:ext cx="4913159" cy="254029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000" dirty="0">
              <a:solidFill>
                <a:sysClr val="windowText" lastClr="000000"/>
              </a:solidFill>
              <a:latin typeface="Arial" panose="020B0604020202020204" pitchFamily="34" charset="0"/>
              <a:cs typeface="Arial" panose="020B0604020202020204" pitchFamily="34" charset="0"/>
            </a:endParaRPr>
          </a:p>
        </p:txBody>
      </p:sp>
      <p:sp>
        <p:nvSpPr>
          <p:cNvPr id="10" name="TextBox 9"/>
          <p:cNvSpPr txBox="1"/>
          <p:nvPr/>
        </p:nvSpPr>
        <p:spPr>
          <a:xfrm>
            <a:off x="1938528" y="2151547"/>
            <a:ext cx="574196" cy="307777"/>
          </a:xfrm>
          <a:prstGeom prst="rect">
            <a:avLst/>
          </a:prstGeom>
          <a:noFill/>
        </p:spPr>
        <p:txBody>
          <a:bodyPr wrap="none" rtlCol="0">
            <a:spAutoFit/>
          </a:bodyPr>
          <a:lstStyle/>
          <a:p>
            <a:r>
              <a:rPr lang="it-IT" sz="1400" b="1" dirty="0" smtClean="0"/>
              <a:t>POD</a:t>
            </a:r>
          </a:p>
        </p:txBody>
      </p:sp>
      <p:sp>
        <p:nvSpPr>
          <p:cNvPr id="12" name="Rounded Rectangle 11"/>
          <p:cNvSpPr/>
          <p:nvPr/>
        </p:nvSpPr>
        <p:spPr>
          <a:xfrm>
            <a:off x="2648102" y="2741951"/>
            <a:ext cx="1258323" cy="142947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127" y="3014447"/>
            <a:ext cx="1801774" cy="1010290"/>
          </a:xfrm>
          <a:prstGeom prst="rect">
            <a:avLst/>
          </a:prstGeom>
        </p:spPr>
      </p:pic>
      <p:sp>
        <p:nvSpPr>
          <p:cNvPr id="13" name="TextBox 12"/>
          <p:cNvSpPr txBox="1"/>
          <p:nvPr/>
        </p:nvSpPr>
        <p:spPr>
          <a:xfrm>
            <a:off x="2378127" y="4142893"/>
            <a:ext cx="1757212" cy="307777"/>
          </a:xfrm>
          <a:prstGeom prst="rect">
            <a:avLst/>
          </a:prstGeom>
          <a:noFill/>
        </p:spPr>
        <p:txBody>
          <a:bodyPr wrap="none" rtlCol="0">
            <a:spAutoFit/>
          </a:bodyPr>
          <a:lstStyle/>
          <a:p>
            <a:r>
              <a:rPr lang="it-IT" sz="1400" dirty="0" smtClean="0"/>
              <a:t>Registration </a:t>
            </a:r>
            <a:r>
              <a:rPr lang="it-IT" sz="1400" dirty="0" smtClean="0"/>
              <a:t>service</a:t>
            </a:r>
            <a:endParaRPr lang="it-IT" sz="1400" dirty="0" smtClean="0"/>
          </a:p>
        </p:txBody>
      </p:sp>
      <p:sp>
        <p:nvSpPr>
          <p:cNvPr id="14" name="Rounded Rectangle 13"/>
          <p:cNvSpPr/>
          <p:nvPr/>
        </p:nvSpPr>
        <p:spPr>
          <a:xfrm>
            <a:off x="5018227" y="2741951"/>
            <a:ext cx="1280160" cy="1486235"/>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324" y="2980904"/>
            <a:ext cx="1221063" cy="164230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99958" y="961271"/>
            <a:ext cx="2138033" cy="143618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486" y="1565076"/>
            <a:ext cx="1480717" cy="1480717"/>
          </a:xfrm>
          <a:prstGeom prst="rect">
            <a:avLst/>
          </a:prstGeom>
        </p:spPr>
      </p:pic>
      <p:sp>
        <p:nvSpPr>
          <p:cNvPr id="19" name="TextBox 18"/>
          <p:cNvSpPr txBox="1"/>
          <p:nvPr/>
        </p:nvSpPr>
        <p:spPr>
          <a:xfrm>
            <a:off x="7495792" y="2860558"/>
            <a:ext cx="1548822" cy="307777"/>
          </a:xfrm>
          <a:prstGeom prst="rect">
            <a:avLst/>
          </a:prstGeom>
          <a:noFill/>
        </p:spPr>
        <p:txBody>
          <a:bodyPr wrap="none" rtlCol="0">
            <a:spAutoFit/>
          </a:bodyPr>
          <a:lstStyle/>
          <a:p>
            <a:r>
              <a:rPr lang="it-IT" sz="1400" dirty="0" smtClean="0"/>
              <a:t>External Registry</a:t>
            </a:r>
            <a:endParaRPr lang="it-IT" sz="1400" dirty="0" smtClean="0"/>
          </a:p>
        </p:txBody>
      </p:sp>
      <p:sp>
        <p:nvSpPr>
          <p:cNvPr id="20" name="Bent Arrow 19"/>
          <p:cNvSpPr/>
          <p:nvPr/>
        </p:nvSpPr>
        <p:spPr>
          <a:xfrm rot="10800000">
            <a:off x="7572652" y="3168335"/>
            <a:ext cx="790459" cy="633720"/>
          </a:xfrm>
          <a:prstGeom prst="ben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6328" y="0"/>
            <a:ext cx="1587672" cy="1165564"/>
          </a:xfrm>
          <a:prstGeom prst="rect">
            <a:avLst/>
          </a:prstGeom>
        </p:spPr>
      </p:pic>
    </p:spTree>
    <p:extLst>
      <p:ext uri="{BB962C8B-B14F-4D97-AF65-F5344CB8AC3E}">
        <p14:creationId xmlns:p14="http://schemas.microsoft.com/office/powerpoint/2010/main" val="2776324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smtClean="0"/>
              <a:t>Registration service: Step 1</a:t>
            </a:r>
            <a:endParaRPr lang="it-IT"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328" y="0"/>
            <a:ext cx="1587672" cy="1165564"/>
          </a:xfrm>
          <a:prstGeom prst="rect">
            <a:avLst/>
          </a:prstGeom>
        </p:spPr>
      </p:pic>
      <p:sp>
        <p:nvSpPr>
          <p:cNvPr id="9" name="Content Placeholder 3"/>
          <p:cNvSpPr txBox="1">
            <a:spLocks/>
          </p:cNvSpPr>
          <p:nvPr/>
        </p:nvSpPr>
        <p:spPr>
          <a:xfrm>
            <a:off x="755648" y="1747292"/>
            <a:ext cx="7937501" cy="2462213"/>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marL="0" indent="0">
              <a:buFont typeface="+mj-lt"/>
              <a:buNone/>
            </a:pPr>
            <a:r>
              <a:rPr lang="it-IT" b="1" dirty="0" smtClean="0"/>
              <a:t>Provisioning a cluster:</a:t>
            </a:r>
          </a:p>
          <a:p>
            <a:pPr marL="0" indent="0">
              <a:buNone/>
            </a:pPr>
            <a:r>
              <a:rPr lang="en-US" dirty="0" err="1" smtClean="0"/>
              <a:t>az</a:t>
            </a:r>
            <a:r>
              <a:rPr lang="en-US" dirty="0" smtClean="0"/>
              <a:t> </a:t>
            </a:r>
            <a:r>
              <a:rPr lang="en-US" dirty="0" err="1" smtClean="0"/>
              <a:t>aks</a:t>
            </a:r>
            <a:r>
              <a:rPr lang="en-US" dirty="0" smtClean="0"/>
              <a:t> create -g </a:t>
            </a:r>
            <a:r>
              <a:rPr lang="en-US" dirty="0" err="1" smtClean="0"/>
              <a:t>clud-akhtar-tesina</a:t>
            </a:r>
            <a:r>
              <a:rPr lang="en-US" dirty="0" smtClean="0"/>
              <a:t> -n </a:t>
            </a:r>
            <a:r>
              <a:rPr lang="en-US" dirty="0" err="1" smtClean="0"/>
              <a:t>polito</a:t>
            </a:r>
            <a:r>
              <a:rPr lang="en-US" dirty="0" smtClean="0"/>
              <a:t>-cluster</a:t>
            </a:r>
          </a:p>
          <a:p>
            <a:pPr marL="285750" indent="-285750">
              <a:buFont typeface="Wingdings" panose="05000000000000000000" pitchFamily="2" charset="2"/>
              <a:buChar char="Ø"/>
            </a:pPr>
            <a:r>
              <a:rPr lang="it-IT" dirty="0" smtClean="0"/>
              <a:t>Running this command creates an AKS cluster that is called </a:t>
            </a:r>
            <a:r>
              <a:rPr lang="it-IT" b="1" i="1" dirty="0" smtClean="0"/>
              <a:t>polito-cluster</a:t>
            </a:r>
            <a:r>
              <a:rPr lang="it-IT" dirty="0" smtClean="0"/>
              <a:t> with the resource group </a:t>
            </a:r>
            <a:r>
              <a:rPr lang="it-IT" b="1" i="1" dirty="0" smtClean="0"/>
              <a:t>clud-akhtar-tesina</a:t>
            </a:r>
            <a:r>
              <a:rPr lang="it-IT" dirty="0" smtClean="0"/>
              <a:t> </a:t>
            </a:r>
          </a:p>
          <a:p>
            <a:pPr marL="285750" indent="-285750">
              <a:buFont typeface="Wingdings" panose="05000000000000000000" pitchFamily="2" charset="2"/>
              <a:buChar char="Ø"/>
            </a:pPr>
            <a:r>
              <a:rPr lang="en-US" dirty="0" smtClean="0"/>
              <a:t>By default, three </a:t>
            </a:r>
            <a:r>
              <a:rPr lang="en-US" dirty="0"/>
              <a:t>nodes are assigned to the node </a:t>
            </a:r>
            <a:r>
              <a:rPr lang="en-US" dirty="0" smtClean="0"/>
              <a:t>pool</a:t>
            </a:r>
          </a:p>
          <a:p>
            <a:pPr marL="285750" indent="-285750">
              <a:buFont typeface="Wingdings" panose="05000000000000000000" pitchFamily="2" charset="2"/>
              <a:buChar char="Ø"/>
            </a:pPr>
            <a:r>
              <a:rPr lang="en-US" dirty="0" smtClean="0"/>
              <a:t>To add nodes manually option </a:t>
            </a:r>
            <a:r>
              <a:rPr lang="en-US" i="1" dirty="0" smtClean="0"/>
              <a:t>–node-count –c </a:t>
            </a:r>
            <a:r>
              <a:rPr lang="en-US" dirty="0" smtClean="0"/>
              <a:t>can be added in the above command</a:t>
            </a:r>
            <a:endParaRPr lang="it-IT" dirty="0" smtClean="0"/>
          </a:p>
        </p:txBody>
      </p:sp>
    </p:spTree>
    <p:extLst>
      <p:ext uri="{BB962C8B-B14F-4D97-AF65-F5344CB8AC3E}">
        <p14:creationId xmlns:p14="http://schemas.microsoft.com/office/powerpoint/2010/main" val="739125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Monolithic architecture</a:t>
            </a:r>
          </a:p>
        </p:txBody>
      </p:sp>
      <p:sp>
        <p:nvSpPr>
          <p:cNvPr id="3" name="Subtitle 2"/>
          <p:cNvSpPr>
            <a:spLocks noGrp="1"/>
          </p:cNvSpPr>
          <p:nvPr>
            <p:ph type="subTitle" idx="1"/>
          </p:nvPr>
        </p:nvSpPr>
        <p:spPr/>
        <p:txBody>
          <a:bodyPr/>
          <a:lstStyle/>
          <a:p>
            <a:endParaRPr lang="it-IT"/>
          </a:p>
        </p:txBody>
      </p:sp>
      <p:sp>
        <p:nvSpPr>
          <p:cNvPr id="4" name="Content Placeholder 3"/>
          <p:cNvSpPr>
            <a:spLocks noGrp="1"/>
          </p:cNvSpPr>
          <p:nvPr>
            <p:ph idx="10"/>
          </p:nvPr>
        </p:nvSpPr>
        <p:spPr>
          <a:xfrm>
            <a:off x="603248" y="1594892"/>
            <a:ext cx="6161937" cy="3176488"/>
          </a:xfrm>
        </p:spPr>
        <p:txBody>
          <a:bodyPr/>
          <a:lstStyle/>
          <a:p>
            <a:pPr>
              <a:buFont typeface="Wingdings" panose="05000000000000000000" pitchFamily="2" charset="2"/>
              <a:buChar char="Ø"/>
            </a:pPr>
            <a:r>
              <a:rPr lang="it-IT" dirty="0"/>
              <a:t>Traditional way/architecture of computing is also known as Monolithic computing</a:t>
            </a:r>
          </a:p>
          <a:p>
            <a:pPr>
              <a:buFont typeface="Wingdings" panose="05000000000000000000" pitchFamily="2" charset="2"/>
              <a:buChar char="Ø"/>
            </a:pPr>
            <a:r>
              <a:rPr lang="it-IT" dirty="0"/>
              <a:t>As a definition word monolithic means </a:t>
            </a:r>
            <a:r>
              <a:rPr lang="it-IT" b="1" dirty="0"/>
              <a:t>very large, united, and difficult to change</a:t>
            </a:r>
          </a:p>
          <a:p>
            <a:pPr>
              <a:buFont typeface="Wingdings" panose="05000000000000000000" pitchFamily="2" charset="2"/>
              <a:buChar char="Ø"/>
            </a:pPr>
            <a:r>
              <a:rPr lang="it-IT" dirty="0"/>
              <a:t>A monolithic architecture is the traditional unified model for the design of a software program</a:t>
            </a:r>
          </a:p>
          <a:p>
            <a:pPr>
              <a:buFont typeface="Wingdings" panose="05000000000000000000" pitchFamily="2" charset="2"/>
              <a:buChar char="Ø"/>
            </a:pPr>
            <a:r>
              <a:rPr lang="it-IT" dirty="0"/>
              <a:t>Monolithic, in this context, means composed of all in one piece</a:t>
            </a:r>
          </a:p>
          <a:p>
            <a:pPr marL="0" indent="0">
              <a:buNone/>
            </a:pPr>
            <a:endParaRPr lang="it-IT"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523" y="1407609"/>
            <a:ext cx="2524477" cy="3277057"/>
          </a:xfrm>
          <a:prstGeom prst="rect">
            <a:avLst/>
          </a:prstGeom>
        </p:spPr>
      </p:pic>
    </p:spTree>
    <p:extLst>
      <p:ext uri="{BB962C8B-B14F-4D97-AF65-F5344CB8AC3E}">
        <p14:creationId xmlns:p14="http://schemas.microsoft.com/office/powerpoint/2010/main" val="307659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a:t>User app </a:t>
            </a:r>
            <a:r>
              <a:rPr lang="it-IT" dirty="0" smtClean="0"/>
              <a:t>service</a:t>
            </a:r>
            <a:r>
              <a:rPr lang="it-IT" dirty="0" smtClean="0"/>
              <a:t>: Step 2</a:t>
            </a:r>
            <a:endParaRPr lang="it-IT" dirty="0"/>
          </a:p>
        </p:txBody>
      </p:sp>
      <p:sp>
        <p:nvSpPr>
          <p:cNvPr id="4" name="Content Placeholder 3"/>
          <p:cNvSpPr>
            <a:spLocks noGrp="1"/>
          </p:cNvSpPr>
          <p:nvPr>
            <p:ph idx="10"/>
          </p:nvPr>
        </p:nvSpPr>
        <p:spPr/>
        <p:txBody>
          <a:bodyPr/>
          <a:lstStyle/>
          <a:p>
            <a:pPr marL="0" indent="0">
              <a:buNone/>
            </a:pPr>
            <a:r>
              <a:rPr lang="it-IT" b="1" dirty="0" smtClean="0"/>
              <a:t>Deploying microservice:</a:t>
            </a:r>
          </a:p>
          <a:p>
            <a:pPr marL="285750" indent="-285750">
              <a:buFont typeface="Wingdings" panose="05000000000000000000" pitchFamily="2" charset="2"/>
              <a:buChar char="Ø"/>
            </a:pPr>
            <a:r>
              <a:rPr lang="en-US" dirty="0" smtClean="0"/>
              <a:t>The </a:t>
            </a:r>
            <a:r>
              <a:rPr lang="en-US" dirty="0"/>
              <a:t>first step of deploying to Kubernetes is to build your </a:t>
            </a:r>
            <a:r>
              <a:rPr lang="en-US" dirty="0" err="1"/>
              <a:t>microservices</a:t>
            </a:r>
            <a:r>
              <a:rPr lang="en-US" dirty="0"/>
              <a:t> and containerize them</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smtClean="0"/>
          </a:p>
          <a:p>
            <a:pPr marL="0" indent="0" algn="ctr">
              <a:buNone/>
            </a:pPr>
            <a:r>
              <a:rPr lang="en-US" dirty="0" err="1" smtClean="0"/>
              <a:t>docker</a:t>
            </a:r>
            <a:r>
              <a:rPr lang="en-US" dirty="0" smtClean="0"/>
              <a:t> build –t </a:t>
            </a:r>
            <a:r>
              <a:rPr lang="en-US" dirty="0" err="1" smtClean="0"/>
              <a:t>cf</a:t>
            </a:r>
            <a:r>
              <a:rPr lang="en-US" dirty="0" smtClean="0"/>
              <a:t> .</a:t>
            </a:r>
            <a:endParaRPr lang="it-IT" dirty="0" smtClean="0"/>
          </a:p>
        </p:txBody>
      </p:sp>
      <p:pic>
        <p:nvPicPr>
          <p:cNvPr id="6" name="Picture 5"/>
          <p:cNvPicPr>
            <a:picLocks noChangeAspect="1"/>
          </p:cNvPicPr>
          <p:nvPr/>
        </p:nvPicPr>
        <p:blipFill>
          <a:blip r:embed="rId3"/>
          <a:stretch>
            <a:fillRect/>
          </a:stretch>
        </p:blipFill>
        <p:spPr>
          <a:xfrm>
            <a:off x="941065" y="2825998"/>
            <a:ext cx="7600950" cy="13430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328" y="0"/>
            <a:ext cx="1587672" cy="1165564"/>
          </a:xfrm>
          <a:prstGeom prst="rect">
            <a:avLst/>
          </a:prstGeom>
        </p:spPr>
      </p:pic>
    </p:spTree>
    <p:extLst>
      <p:ext uri="{BB962C8B-B14F-4D97-AF65-F5344CB8AC3E}">
        <p14:creationId xmlns:p14="http://schemas.microsoft.com/office/powerpoint/2010/main" val="548910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a:t>User app</a:t>
            </a:r>
            <a:r>
              <a:rPr lang="it-IT" dirty="0" smtClean="0"/>
              <a:t> </a:t>
            </a:r>
            <a:r>
              <a:rPr lang="it-IT" dirty="0" smtClean="0"/>
              <a:t>service: Step 3</a:t>
            </a:r>
            <a:endParaRPr lang="it-IT" dirty="0"/>
          </a:p>
        </p:txBody>
      </p:sp>
      <p:sp>
        <p:nvSpPr>
          <p:cNvPr id="4" name="Content Placeholder 3"/>
          <p:cNvSpPr>
            <a:spLocks noGrp="1"/>
          </p:cNvSpPr>
          <p:nvPr>
            <p:ph idx="10"/>
          </p:nvPr>
        </p:nvSpPr>
        <p:spPr/>
        <p:txBody>
          <a:bodyPr/>
          <a:lstStyle/>
          <a:p>
            <a:pPr marL="0" indent="0">
              <a:buNone/>
            </a:pPr>
            <a:r>
              <a:rPr lang="it-IT" b="1" dirty="0" smtClean="0"/>
              <a:t>Pushing the image to container registry:</a:t>
            </a:r>
          </a:p>
          <a:p>
            <a:pPr marL="285750" indent="-285750">
              <a:buFont typeface="Wingdings" panose="05000000000000000000" pitchFamily="2" charset="2"/>
              <a:buChar char="Ø"/>
            </a:pPr>
            <a:r>
              <a:rPr lang="en-US" dirty="0" smtClean="0"/>
              <a:t>Creating the container registry</a:t>
            </a:r>
            <a:endParaRPr lang="en-US" dirty="0" smtClean="0"/>
          </a:p>
          <a:p>
            <a:pPr marL="0" lvl="1" indent="0">
              <a:spcAft>
                <a:spcPts val="0"/>
              </a:spcAft>
              <a:buNone/>
            </a:pPr>
            <a:r>
              <a:rPr lang="en-US" dirty="0"/>
              <a:t> </a:t>
            </a:r>
            <a:r>
              <a:rPr lang="en-US" dirty="0" smtClean="0"/>
              <a:t>    </a:t>
            </a:r>
            <a:r>
              <a:rPr lang="en-US" i="1" dirty="0" err="1" smtClean="0"/>
              <a:t>az</a:t>
            </a:r>
            <a:r>
              <a:rPr lang="en-US" i="1" dirty="0" smtClean="0"/>
              <a:t> </a:t>
            </a:r>
            <a:r>
              <a:rPr lang="en-US" i="1" dirty="0" err="1"/>
              <a:t>acr</a:t>
            </a:r>
            <a:r>
              <a:rPr lang="en-US" i="1" dirty="0"/>
              <a:t> create -g </a:t>
            </a:r>
            <a:r>
              <a:rPr lang="en-US" i="1" dirty="0" err="1" smtClean="0"/>
              <a:t>clud-akhtar-tesina</a:t>
            </a:r>
            <a:r>
              <a:rPr lang="en-US" i="1" dirty="0" smtClean="0"/>
              <a:t> </a:t>
            </a:r>
            <a:r>
              <a:rPr lang="en-US" i="1" dirty="0"/>
              <a:t>-n </a:t>
            </a:r>
            <a:r>
              <a:rPr lang="en-US" i="1" dirty="0" err="1" smtClean="0"/>
              <a:t>userapp</a:t>
            </a:r>
            <a:r>
              <a:rPr lang="en-US" i="1" dirty="0" smtClean="0"/>
              <a:t> </a:t>
            </a:r>
            <a:r>
              <a:rPr lang="en-US" i="1" dirty="0"/>
              <a:t>--</a:t>
            </a:r>
            <a:r>
              <a:rPr lang="en-US" i="1" dirty="0" err="1"/>
              <a:t>sku</a:t>
            </a:r>
            <a:r>
              <a:rPr lang="en-US" i="1" dirty="0"/>
              <a:t> Basic --</a:t>
            </a:r>
            <a:r>
              <a:rPr lang="en-US" i="1" dirty="0" smtClean="0"/>
              <a:t>admin-enabled</a:t>
            </a:r>
          </a:p>
          <a:p>
            <a:pPr marL="285750" lvl="1" indent="-285750">
              <a:spcAft>
                <a:spcPts val="0"/>
              </a:spcAft>
              <a:buFont typeface="Wingdings" panose="05000000000000000000" pitchFamily="2" charset="2"/>
              <a:buChar char="Ø"/>
            </a:pPr>
            <a:r>
              <a:rPr lang="en-US" dirty="0" smtClean="0"/>
              <a:t>In the output of the above command, note the value for login server name for your container registry like </a:t>
            </a:r>
            <a:r>
              <a:rPr lang="en-US" i="1" dirty="0" smtClean="0"/>
              <a:t>app.azureecr.io</a:t>
            </a:r>
          </a:p>
          <a:p>
            <a:pPr marL="285750" lvl="1" indent="-285750">
              <a:spcAft>
                <a:spcPts val="0"/>
              </a:spcAft>
              <a:buFont typeface="Wingdings" panose="05000000000000000000" pitchFamily="2" charset="2"/>
              <a:buChar char="Ø"/>
            </a:pPr>
            <a:r>
              <a:rPr lang="en-US" dirty="0" smtClean="0"/>
              <a:t>To push </a:t>
            </a:r>
            <a:r>
              <a:rPr lang="en-US" dirty="0" err="1" smtClean="0"/>
              <a:t>docker</a:t>
            </a:r>
            <a:r>
              <a:rPr lang="en-US" dirty="0"/>
              <a:t> images </a:t>
            </a:r>
            <a:r>
              <a:rPr lang="en-US" b="1" i="1" dirty="0" err="1"/>
              <a:t>az</a:t>
            </a:r>
            <a:r>
              <a:rPr lang="en-US" b="1" i="1" dirty="0"/>
              <a:t> </a:t>
            </a:r>
            <a:r>
              <a:rPr lang="en-US" b="1" i="1" dirty="0" err="1"/>
              <a:t>acr</a:t>
            </a:r>
            <a:r>
              <a:rPr lang="en-US" b="1" i="1" dirty="0"/>
              <a:t> login -n </a:t>
            </a:r>
            <a:r>
              <a:rPr lang="en-US" b="1" i="1" dirty="0" err="1" smtClean="0"/>
              <a:t>userapp</a:t>
            </a:r>
            <a:endParaRPr lang="en-US" b="1" i="1"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328" y="0"/>
            <a:ext cx="1587672" cy="1165564"/>
          </a:xfrm>
          <a:prstGeom prst="rect">
            <a:avLst/>
          </a:prstGeom>
        </p:spPr>
      </p:pic>
    </p:spTree>
    <p:extLst>
      <p:ext uri="{BB962C8B-B14F-4D97-AF65-F5344CB8AC3E}">
        <p14:creationId xmlns:p14="http://schemas.microsoft.com/office/powerpoint/2010/main" val="32039488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a:t>User app service</a:t>
            </a:r>
            <a:r>
              <a:rPr lang="it-IT" dirty="0" smtClean="0"/>
              <a:t>: Step 3</a:t>
            </a:r>
            <a:endParaRPr lang="it-IT" dirty="0"/>
          </a:p>
        </p:txBody>
      </p:sp>
      <p:sp>
        <p:nvSpPr>
          <p:cNvPr id="4" name="Content Placeholder 3"/>
          <p:cNvSpPr>
            <a:spLocks noGrp="1"/>
          </p:cNvSpPr>
          <p:nvPr>
            <p:ph idx="10"/>
          </p:nvPr>
        </p:nvSpPr>
        <p:spPr/>
        <p:txBody>
          <a:bodyPr/>
          <a:lstStyle/>
          <a:p>
            <a:pPr marL="0" indent="0">
              <a:buNone/>
            </a:pPr>
            <a:r>
              <a:rPr lang="it-IT" b="1" dirty="0" smtClean="0"/>
              <a:t>Pushing the image to container registry:</a:t>
            </a:r>
          </a:p>
          <a:p>
            <a:pPr>
              <a:lnSpc>
                <a:spcPct val="150000"/>
              </a:lnSpc>
              <a:buFont typeface="Wingdings" panose="05000000000000000000" pitchFamily="2" charset="2"/>
              <a:buChar char="Ø"/>
            </a:pPr>
            <a:r>
              <a:rPr lang="en-US" dirty="0" err="1"/>
              <a:t>d</a:t>
            </a:r>
            <a:r>
              <a:rPr lang="en-US" dirty="0" err="1" smtClean="0"/>
              <a:t>ocker</a:t>
            </a:r>
            <a:r>
              <a:rPr lang="en-US" dirty="0" smtClean="0"/>
              <a:t> login </a:t>
            </a:r>
            <a:endParaRPr lang="en-US" dirty="0" smtClean="0"/>
          </a:p>
          <a:p>
            <a:pPr>
              <a:lnSpc>
                <a:spcPct val="150000"/>
              </a:lnSpc>
              <a:buFont typeface="Wingdings" panose="05000000000000000000" pitchFamily="2" charset="2"/>
              <a:buChar char="Ø"/>
            </a:pPr>
            <a:r>
              <a:rPr lang="en-US" dirty="0" err="1" smtClean="0"/>
              <a:t>docker</a:t>
            </a:r>
            <a:r>
              <a:rPr lang="en-US" dirty="0" smtClean="0"/>
              <a:t> </a:t>
            </a:r>
            <a:r>
              <a:rPr lang="en-US" dirty="0"/>
              <a:t>tag </a:t>
            </a:r>
            <a:r>
              <a:rPr lang="en-US" dirty="0" err="1" smtClean="0"/>
              <a:t>userapp</a:t>
            </a:r>
            <a:r>
              <a:rPr lang="en-US" dirty="0" smtClean="0"/>
              <a:t> mnakhtar247/userapp:0.0.1-SNAPSHOT</a:t>
            </a:r>
            <a:endParaRPr lang="en-US" dirty="0"/>
          </a:p>
          <a:p>
            <a:pPr>
              <a:lnSpc>
                <a:spcPct val="150000"/>
              </a:lnSpc>
              <a:buFont typeface="Wingdings" panose="05000000000000000000" pitchFamily="2" charset="2"/>
              <a:buChar char="Ø"/>
            </a:pPr>
            <a:r>
              <a:rPr lang="en-US" i="1" dirty="0" err="1"/>
              <a:t>docker</a:t>
            </a:r>
            <a:r>
              <a:rPr lang="en-US" i="1" dirty="0"/>
              <a:t> push </a:t>
            </a:r>
            <a:r>
              <a:rPr lang="en-US" dirty="0"/>
              <a:t>mnakhtar247/userapp</a:t>
            </a:r>
            <a:r>
              <a:rPr lang="en-US" dirty="0" smtClean="0"/>
              <a:t>:0.0.</a:t>
            </a:r>
            <a:r>
              <a:rPr lang="en-US" i="1" dirty="0" smtClean="0"/>
              <a:t>1-SNAPSHOT</a:t>
            </a:r>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328" y="0"/>
            <a:ext cx="1587672" cy="1165564"/>
          </a:xfrm>
          <a:prstGeom prst="rect">
            <a:avLst/>
          </a:prstGeom>
        </p:spPr>
      </p:pic>
    </p:spTree>
    <p:extLst>
      <p:ext uri="{BB962C8B-B14F-4D97-AF65-F5344CB8AC3E}">
        <p14:creationId xmlns:p14="http://schemas.microsoft.com/office/powerpoint/2010/main" val="36470767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a:t>
            </a:r>
            <a:endParaRPr lang="it-IT" dirty="0"/>
          </a:p>
        </p:txBody>
      </p:sp>
      <p:sp>
        <p:nvSpPr>
          <p:cNvPr id="3" name="Subtitle 2"/>
          <p:cNvSpPr>
            <a:spLocks noGrp="1"/>
          </p:cNvSpPr>
          <p:nvPr>
            <p:ph type="subTitle" idx="1"/>
          </p:nvPr>
        </p:nvSpPr>
        <p:spPr/>
        <p:txBody>
          <a:bodyPr/>
          <a:lstStyle/>
          <a:p>
            <a:r>
              <a:rPr lang="it-IT" dirty="0"/>
              <a:t>User app service</a:t>
            </a:r>
            <a:r>
              <a:rPr lang="it-IT" dirty="0" smtClean="0"/>
              <a:t>: Step 4</a:t>
            </a:r>
            <a:endParaRPr lang="it-IT" dirty="0"/>
          </a:p>
        </p:txBody>
      </p:sp>
      <p:sp>
        <p:nvSpPr>
          <p:cNvPr id="4" name="Content Placeholder 3"/>
          <p:cNvSpPr>
            <a:spLocks noGrp="1"/>
          </p:cNvSpPr>
          <p:nvPr>
            <p:ph idx="10"/>
          </p:nvPr>
        </p:nvSpPr>
        <p:spPr/>
        <p:txBody>
          <a:bodyPr/>
          <a:lstStyle/>
          <a:p>
            <a:pPr marL="0" indent="0">
              <a:buNone/>
            </a:pPr>
            <a:r>
              <a:rPr lang="it-IT" b="1" dirty="0"/>
              <a:t>Deploying the </a:t>
            </a:r>
            <a:r>
              <a:rPr lang="it-IT" b="1" dirty="0" smtClean="0"/>
              <a:t>microservices:</a:t>
            </a:r>
          </a:p>
          <a:p>
            <a:pPr>
              <a:buFont typeface="Wingdings" panose="05000000000000000000" pitchFamily="2" charset="2"/>
              <a:buChar char="Ø"/>
            </a:pPr>
            <a:r>
              <a:rPr lang="en-US" dirty="0" err="1"/>
              <a:t>az</a:t>
            </a:r>
            <a:r>
              <a:rPr lang="en-US" dirty="0"/>
              <a:t> </a:t>
            </a:r>
            <a:r>
              <a:rPr lang="en-US" dirty="0" err="1"/>
              <a:t>aks</a:t>
            </a:r>
            <a:r>
              <a:rPr lang="en-US" dirty="0"/>
              <a:t> get-credentials -g </a:t>
            </a:r>
            <a:r>
              <a:rPr lang="en-US" dirty="0" err="1"/>
              <a:t>clud-akhtar-tesina</a:t>
            </a:r>
            <a:r>
              <a:rPr lang="en-US" dirty="0"/>
              <a:t> -n </a:t>
            </a:r>
            <a:r>
              <a:rPr lang="en-US" dirty="0" err="1"/>
              <a:t>polito</a:t>
            </a:r>
            <a:r>
              <a:rPr lang="en-US" dirty="0"/>
              <a:t>-cluster</a:t>
            </a:r>
          </a:p>
          <a:p>
            <a:pPr>
              <a:buFont typeface="Wingdings" panose="05000000000000000000" pitchFamily="2" charset="2"/>
              <a:buChar char="Ø"/>
            </a:pPr>
            <a:r>
              <a:rPr lang="en-US" dirty="0" smtClean="0"/>
              <a:t>Run </a:t>
            </a:r>
            <a:r>
              <a:rPr lang="en-US" dirty="0"/>
              <a:t>the following commands to deploy the resources as defined in </a:t>
            </a:r>
            <a:r>
              <a:rPr lang="en-US" dirty="0" err="1" smtClean="0"/>
              <a:t>kube</a:t>
            </a:r>
            <a:r>
              <a:rPr lang="en-US" dirty="0" smtClean="0"/>
              <a:t> directory:</a:t>
            </a:r>
          </a:p>
          <a:p>
            <a:pPr marL="0" indent="0">
              <a:buNone/>
            </a:pPr>
            <a:r>
              <a:rPr lang="en-US" dirty="0" smtClean="0"/>
              <a:t>	</a:t>
            </a:r>
            <a:r>
              <a:rPr lang="en-US" dirty="0" err="1" smtClean="0"/>
              <a:t>kubectl</a:t>
            </a:r>
            <a:r>
              <a:rPr lang="en-US" dirty="0" smtClean="0"/>
              <a:t> </a:t>
            </a:r>
            <a:r>
              <a:rPr lang="en-US" dirty="0"/>
              <a:t>apply -f </a:t>
            </a:r>
            <a:r>
              <a:rPr lang="en-US" dirty="0" err="1" smtClean="0"/>
              <a:t>kube</a:t>
            </a:r>
            <a:endParaRPr lang="en-US" dirty="0" smtClean="0"/>
          </a:p>
          <a:p>
            <a:pPr marL="285750" indent="-285750">
              <a:buFont typeface="Wingdings" panose="05000000000000000000" pitchFamily="2" charset="2"/>
              <a:buChar char="Ø"/>
            </a:pPr>
            <a:r>
              <a:rPr lang="en-US" i="1" dirty="0" err="1"/>
              <a:t>kubectl</a:t>
            </a:r>
            <a:r>
              <a:rPr lang="en-US" i="1" dirty="0"/>
              <a:t> get </a:t>
            </a:r>
            <a:r>
              <a:rPr lang="en-US" i="1" dirty="0" smtClean="0"/>
              <a:t>nodes</a:t>
            </a:r>
          </a:p>
          <a:p>
            <a:pPr marL="285750" indent="-285750">
              <a:buFont typeface="Wingdings" panose="05000000000000000000" pitchFamily="2" charset="2"/>
              <a:buChar char="Ø"/>
            </a:pPr>
            <a:r>
              <a:rPr lang="en-US" dirty="0" err="1"/>
              <a:t>kubectl</a:t>
            </a:r>
            <a:r>
              <a:rPr lang="en-US" dirty="0"/>
              <a:t> get </a:t>
            </a:r>
            <a:r>
              <a:rPr lang="en-US" dirty="0" smtClean="0"/>
              <a:t>service</a:t>
            </a:r>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328" y="0"/>
            <a:ext cx="1587672" cy="1165564"/>
          </a:xfrm>
          <a:prstGeom prst="rect">
            <a:avLst/>
          </a:prstGeom>
        </p:spPr>
      </p:pic>
    </p:spTree>
    <p:extLst>
      <p:ext uri="{BB962C8B-B14F-4D97-AF65-F5344CB8AC3E}">
        <p14:creationId xmlns:p14="http://schemas.microsoft.com/office/powerpoint/2010/main" val="29675041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Demo application</a:t>
            </a:r>
            <a:endParaRPr lang="it-IT" dirty="0"/>
          </a:p>
        </p:txBody>
      </p:sp>
      <p:sp>
        <p:nvSpPr>
          <p:cNvPr id="3" name="Subtitle 2"/>
          <p:cNvSpPr>
            <a:spLocks noGrp="1"/>
          </p:cNvSpPr>
          <p:nvPr>
            <p:ph type="subTitle" idx="1"/>
          </p:nvPr>
        </p:nvSpPr>
        <p:spPr/>
        <p:txBody>
          <a:bodyPr/>
          <a:lstStyle/>
          <a:p>
            <a:endParaRPr lang="it-IT"/>
          </a:p>
        </p:txBody>
      </p:sp>
      <p:pic>
        <p:nvPicPr>
          <p:cNvPr id="5" name="Content Placeholder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1505170" y="1572672"/>
            <a:ext cx="6105525" cy="18669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513" y="3171754"/>
            <a:ext cx="1203844" cy="13338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982" y="1871878"/>
            <a:ext cx="1157873" cy="1299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336687" y="2932250"/>
            <a:ext cx="2138033" cy="1436180"/>
          </a:xfrm>
          <a:prstGeom prst="rect">
            <a:avLst/>
          </a:prstGeom>
        </p:spPr>
      </p:pic>
    </p:spTree>
    <p:extLst>
      <p:ext uri="{BB962C8B-B14F-4D97-AF65-F5344CB8AC3E}">
        <p14:creationId xmlns:p14="http://schemas.microsoft.com/office/powerpoint/2010/main" val="13739470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156023" y="2141376"/>
            <a:ext cx="7003440" cy="803145"/>
          </a:xfrm>
        </p:spPr>
        <p:txBody>
          <a:bodyPr/>
          <a:lstStyle/>
          <a:p>
            <a:r>
              <a:rPr lang="it-IT" dirty="0" err="1" smtClean="0"/>
              <a:t>Thank</a:t>
            </a:r>
            <a:r>
              <a:rPr lang="it-IT" dirty="0" smtClean="0"/>
              <a:t> </a:t>
            </a:r>
            <a:r>
              <a:rPr lang="it-IT" dirty="0" err="1" smtClean="0"/>
              <a:t>you</a:t>
            </a:r>
            <a:endParaRPr lang="it-IT" dirty="0"/>
          </a:p>
        </p:txBody>
      </p:sp>
      <p:sp>
        <p:nvSpPr>
          <p:cNvPr id="5" name="Sottotitolo 4"/>
          <p:cNvSpPr>
            <a:spLocks noGrp="1"/>
          </p:cNvSpPr>
          <p:nvPr>
            <p:ph type="subTitle" idx="1"/>
          </p:nvPr>
        </p:nvSpPr>
        <p:spPr>
          <a:xfrm>
            <a:off x="1156022" y="2988487"/>
            <a:ext cx="7003441" cy="328820"/>
          </a:xfrm>
        </p:spPr>
        <p:txBody>
          <a:bodyPr/>
          <a:lstStyle/>
          <a:p>
            <a:r>
              <a:rPr lang="it-IT" dirty="0" err="1" smtClean="0"/>
              <a:t>www.reply.com</a:t>
            </a:r>
            <a:endParaRPr lang="it-IT" dirty="0"/>
          </a:p>
        </p:txBody>
      </p:sp>
    </p:spTree>
    <p:extLst>
      <p:ext uri="{BB962C8B-B14F-4D97-AF65-F5344CB8AC3E}">
        <p14:creationId xmlns:p14="http://schemas.microsoft.com/office/powerpoint/2010/main" val="28466230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Reply SpA - RUNNING MAN RGB.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600" y="879575"/>
            <a:ext cx="2082800" cy="2082800"/>
          </a:xfrm>
          <a:prstGeom prst="rect">
            <a:avLst/>
          </a:prstGeom>
        </p:spPr>
      </p:pic>
      <p:sp>
        <p:nvSpPr>
          <p:cNvPr id="5" name="Rectangle 4"/>
          <p:cNvSpPr>
            <a:spLocks noChangeArrowheads="1"/>
          </p:cNvSpPr>
          <p:nvPr/>
        </p:nvSpPr>
        <p:spPr bwMode="auto">
          <a:xfrm>
            <a:off x="732075" y="3256126"/>
            <a:ext cx="768305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defTabSz="990252"/>
            <a:r>
              <a:rPr lang="en-US" sz="2400" dirty="0">
                <a:latin typeface="Arial Black" panose="020B0A04020102020204" pitchFamily="34" charset="0"/>
                <a:cs typeface="Proxima Nova Extrabld"/>
              </a:rPr>
              <a:t>Here you may use an impact phrase to introduce your topic. The font size used within this copy box usually is 24pt.</a:t>
            </a:r>
          </a:p>
        </p:txBody>
      </p:sp>
    </p:spTree>
    <p:extLst>
      <p:ext uri="{BB962C8B-B14F-4D97-AF65-F5344CB8AC3E}">
        <p14:creationId xmlns:p14="http://schemas.microsoft.com/office/powerpoint/2010/main" val="218717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t-IT" dirty="0"/>
              <a:t>Statement </a:t>
            </a:r>
            <a:br>
              <a:rPr lang="it-IT" dirty="0"/>
            </a:br>
            <a:r>
              <a:rPr lang="it-IT" dirty="0"/>
              <a:t>chart for </a:t>
            </a:r>
            <a:r>
              <a:rPr lang="it-IT" dirty="0" err="1"/>
              <a:t>important</a:t>
            </a:r>
            <a:r>
              <a:rPr lang="it-IT" dirty="0"/>
              <a:t> </a:t>
            </a:r>
            <a:r>
              <a:rPr lang="it-IT" dirty="0" err="1"/>
              <a:t>points</a:t>
            </a:r>
            <a:endParaRPr lang="it-IT" dirty="0"/>
          </a:p>
        </p:txBody>
      </p:sp>
    </p:spTree>
    <p:extLst>
      <p:ext uri="{BB962C8B-B14F-4D97-AF65-F5344CB8AC3E}">
        <p14:creationId xmlns:p14="http://schemas.microsoft.com/office/powerpoint/2010/main" val="2744947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ottotitolo 2"/>
          <p:cNvSpPr>
            <a:spLocks noGrp="1"/>
          </p:cNvSpPr>
          <p:nvPr>
            <p:ph type="subTitle" idx="1"/>
          </p:nvPr>
        </p:nvSpPr>
        <p:spPr/>
        <p:txBody>
          <a:bodyPr/>
          <a:lstStyle/>
          <a:p>
            <a:r>
              <a:rPr lang="it-IT" dirty="0"/>
              <a:t>ON WHITE BACKGROUND</a:t>
            </a:r>
          </a:p>
        </p:txBody>
      </p:sp>
      <p:sp>
        <p:nvSpPr>
          <p:cNvPr id="9" name="Titolo 3"/>
          <p:cNvSpPr>
            <a:spLocks noGrp="1"/>
          </p:cNvSpPr>
          <p:nvPr>
            <p:ph type="ctrTitle"/>
          </p:nvPr>
        </p:nvSpPr>
        <p:spPr/>
        <p:txBody>
          <a:bodyPr/>
          <a:lstStyle/>
          <a:p>
            <a:r>
              <a:rPr lang="it-IT" sz="3000" dirty="0" err="1">
                <a:solidFill>
                  <a:srgbClr val="000000"/>
                </a:solidFill>
              </a:rPr>
              <a:t>This</a:t>
            </a:r>
            <a:r>
              <a:rPr lang="it-IT" sz="3000" dirty="0">
                <a:solidFill>
                  <a:srgbClr val="000000"/>
                </a:solidFill>
              </a:rPr>
              <a:t> </a:t>
            </a:r>
            <a:r>
              <a:rPr lang="it-IT" sz="3000" dirty="0" err="1">
                <a:solidFill>
                  <a:srgbClr val="000000"/>
                </a:solidFill>
              </a:rPr>
              <a:t>is</a:t>
            </a:r>
            <a:r>
              <a:rPr lang="it-IT" sz="3000" dirty="0">
                <a:solidFill>
                  <a:srgbClr val="000000"/>
                </a:solidFill>
              </a:rPr>
              <a:t> a</a:t>
            </a:r>
            <a:br>
              <a:rPr lang="it-IT" sz="3000" dirty="0">
                <a:solidFill>
                  <a:srgbClr val="000000"/>
                </a:solidFill>
              </a:rPr>
            </a:br>
            <a:r>
              <a:rPr lang="it-IT" dirty="0">
                <a:solidFill>
                  <a:srgbClr val="000000"/>
                </a:solidFill>
              </a:rPr>
              <a:t>statement</a:t>
            </a:r>
            <a:br>
              <a:rPr lang="it-IT" dirty="0">
                <a:solidFill>
                  <a:srgbClr val="000000"/>
                </a:solidFill>
              </a:rPr>
            </a:br>
            <a:r>
              <a:rPr lang="it-IT" sz="3000" dirty="0">
                <a:solidFill>
                  <a:srgbClr val="000000"/>
                </a:solidFill>
              </a:rPr>
              <a:t>CHART</a:t>
            </a:r>
          </a:p>
        </p:txBody>
      </p:sp>
    </p:spTree>
    <p:extLst>
      <p:ext uri="{BB962C8B-B14F-4D97-AF65-F5344CB8AC3E}">
        <p14:creationId xmlns:p14="http://schemas.microsoft.com/office/powerpoint/2010/main" val="2196859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4" descr="Senza titol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 y="0"/>
            <a:ext cx="9141291" cy="5143500"/>
          </a:xfrm>
          <a:prstGeom prst="rect">
            <a:avLst/>
          </a:prstGeom>
        </p:spPr>
      </p:pic>
      <p:sp>
        <p:nvSpPr>
          <p:cNvPr id="10" name="Rechteck 6"/>
          <p:cNvSpPr/>
          <p:nvPr/>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bg1"/>
              </a:solidFill>
            </a:endParaRPr>
          </a:p>
        </p:txBody>
      </p:sp>
      <p:sp>
        <p:nvSpPr>
          <p:cNvPr id="4" name="Subtitle 3"/>
          <p:cNvSpPr>
            <a:spLocks noGrp="1"/>
          </p:cNvSpPr>
          <p:nvPr>
            <p:ph type="subTitle" idx="1"/>
          </p:nvPr>
        </p:nvSpPr>
        <p:spPr/>
        <p:txBody>
          <a:bodyPr/>
          <a:lstStyle/>
          <a:p>
            <a:r>
              <a:rPr lang="en-US" dirty="0">
                <a:cs typeface="Proxima Nova Regular"/>
              </a:rPr>
              <a:t>WITH A FULLSCREEN IMAGE BACKGROUND</a:t>
            </a:r>
          </a:p>
          <a:p>
            <a:r>
              <a:rPr lang="en-US" dirty="0">
                <a:cs typeface="Proxima Nova Regular"/>
              </a:rPr>
              <a:t>AND A 50% WHITE TRANSPARENCY LAYER</a:t>
            </a:r>
          </a:p>
        </p:txBody>
      </p:sp>
      <p:sp>
        <p:nvSpPr>
          <p:cNvPr id="3" name="Title 2"/>
          <p:cNvSpPr>
            <a:spLocks noGrp="1"/>
          </p:cNvSpPr>
          <p:nvPr>
            <p:ph type="ctrTitle"/>
          </p:nvPr>
        </p:nvSpPr>
        <p:spPr/>
        <p:txBody>
          <a:bodyPr/>
          <a:lstStyle/>
          <a:p>
            <a:r>
              <a:rPr lang="it-IT" sz="3000" dirty="0"/>
              <a:t>THIS IS A</a:t>
            </a:r>
            <a:r>
              <a:rPr lang="it-IT" dirty="0"/>
              <a:t/>
            </a:r>
            <a:br>
              <a:rPr lang="it-IT" dirty="0"/>
            </a:br>
            <a:r>
              <a:rPr lang="it-IT" dirty="0"/>
              <a:t>statement</a:t>
            </a:r>
            <a:br>
              <a:rPr lang="it-IT" dirty="0"/>
            </a:br>
            <a:r>
              <a:rPr lang="it-IT" sz="3000" dirty="0"/>
              <a:t>CHART</a:t>
            </a:r>
          </a:p>
        </p:txBody>
      </p:sp>
      <p:pic>
        <p:nvPicPr>
          <p:cNvPr id="11" name="Bild 5" descr="runningm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409781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Monolithic architecture</a:t>
            </a:r>
          </a:p>
        </p:txBody>
      </p:sp>
      <p:sp>
        <p:nvSpPr>
          <p:cNvPr id="3" name="Subtitle 2"/>
          <p:cNvSpPr>
            <a:spLocks noGrp="1"/>
          </p:cNvSpPr>
          <p:nvPr>
            <p:ph type="subTitle" idx="1"/>
          </p:nvPr>
        </p:nvSpPr>
        <p:spPr/>
        <p:txBody>
          <a:bodyPr/>
          <a:lstStyle/>
          <a:p>
            <a:endParaRPr lang="it-IT"/>
          </a:p>
        </p:txBody>
      </p:sp>
      <p:sp>
        <p:nvSpPr>
          <p:cNvPr id="4" name="Content Placeholder 3"/>
          <p:cNvSpPr>
            <a:spLocks noGrp="1"/>
          </p:cNvSpPr>
          <p:nvPr>
            <p:ph idx="10"/>
          </p:nvPr>
        </p:nvSpPr>
        <p:spPr>
          <a:xfrm>
            <a:off x="603249" y="1594892"/>
            <a:ext cx="6223814" cy="3073361"/>
          </a:xfrm>
        </p:spPr>
        <p:txBody>
          <a:bodyPr/>
          <a:lstStyle/>
          <a:p>
            <a:pPr>
              <a:buFont typeface="Wingdings" panose="05000000000000000000" pitchFamily="2" charset="2"/>
              <a:buChar char="Ø"/>
            </a:pPr>
            <a:r>
              <a:rPr lang="it-IT" dirty="0"/>
              <a:t>Components/Layers of the program are interconnected and interdependent</a:t>
            </a:r>
          </a:p>
          <a:p>
            <a:pPr>
              <a:buFont typeface="Wingdings" panose="05000000000000000000" pitchFamily="2" charset="2"/>
              <a:buChar char="Ø"/>
            </a:pPr>
            <a:r>
              <a:rPr lang="it-IT" dirty="0"/>
              <a:t>Monolithic software is designed to be self-contained meaning having all that is needed, in itself</a:t>
            </a:r>
          </a:p>
          <a:p>
            <a:pPr>
              <a:buFont typeface="Wingdings" panose="05000000000000000000" pitchFamily="2" charset="2"/>
              <a:buChar char="Ø"/>
            </a:pPr>
            <a:r>
              <a:rPr lang="it-IT" dirty="0"/>
              <a:t>In a tightly-coupled architecture, each component and its associated components must be present in order for code to be executed or compiled</a:t>
            </a:r>
          </a:p>
          <a:p>
            <a:pPr>
              <a:buFont typeface="Wingdings" panose="05000000000000000000" pitchFamily="2" charset="2"/>
              <a:buChar char="Ø"/>
            </a:pPr>
            <a:r>
              <a:rPr lang="it-IT" dirty="0"/>
              <a:t>Application is too large and complex to fully understand and made changes fast and correctly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523" y="1407609"/>
            <a:ext cx="2524477" cy="3277057"/>
          </a:xfrm>
          <a:prstGeom prst="rect">
            <a:avLst/>
          </a:prstGeom>
        </p:spPr>
      </p:pic>
    </p:spTree>
    <p:extLst>
      <p:ext uri="{BB962C8B-B14F-4D97-AF65-F5344CB8AC3E}">
        <p14:creationId xmlns:p14="http://schemas.microsoft.com/office/powerpoint/2010/main" val="1676584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it-IT" dirty="0"/>
              <a:t>TO CHANGE BACKGROUND IMAGE </a:t>
            </a:r>
          </a:p>
          <a:p>
            <a:r>
              <a:rPr lang="it-IT" dirty="0"/>
              <a:t>ENTER SLIDE MASTER</a:t>
            </a:r>
          </a:p>
        </p:txBody>
      </p:sp>
      <p:sp>
        <p:nvSpPr>
          <p:cNvPr id="4" name="Title 3"/>
          <p:cNvSpPr>
            <a:spLocks noGrp="1"/>
          </p:cNvSpPr>
          <p:nvPr>
            <p:ph type="ctrTitle"/>
          </p:nvPr>
        </p:nvSpPr>
        <p:spPr/>
        <p:txBody>
          <a:bodyPr/>
          <a:lstStyle/>
          <a:p>
            <a:r>
              <a:rPr lang="it-IT" sz="3000" dirty="0"/>
              <a:t>THIS IS A </a:t>
            </a:r>
            <a:br>
              <a:rPr lang="it-IT" sz="3000" dirty="0"/>
            </a:br>
            <a:r>
              <a:rPr lang="it-IT" dirty="0"/>
              <a:t>STATEMENT </a:t>
            </a:r>
            <a:br>
              <a:rPr lang="it-IT" dirty="0"/>
            </a:br>
            <a:r>
              <a:rPr lang="it-IT" sz="3000" dirty="0"/>
              <a:t>CHART (2)</a:t>
            </a:r>
          </a:p>
        </p:txBody>
      </p:sp>
    </p:spTree>
    <p:extLst>
      <p:ext uri="{BB962C8B-B14F-4D97-AF65-F5344CB8AC3E}">
        <p14:creationId xmlns:p14="http://schemas.microsoft.com/office/powerpoint/2010/main" val="1786222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it-IT" dirty="0">
                <a:solidFill>
                  <a:srgbClr val="000000"/>
                </a:solidFill>
              </a:rPr>
              <a:t>TO CHANGE BACKGROUND IMAGE </a:t>
            </a:r>
          </a:p>
          <a:p>
            <a:r>
              <a:rPr lang="it-IT" dirty="0">
                <a:solidFill>
                  <a:srgbClr val="000000"/>
                </a:solidFill>
              </a:rPr>
              <a:t>ENTER SLIDE MASTER</a:t>
            </a:r>
          </a:p>
        </p:txBody>
      </p:sp>
      <p:sp>
        <p:nvSpPr>
          <p:cNvPr id="4" name="Title 3"/>
          <p:cNvSpPr>
            <a:spLocks noGrp="1"/>
          </p:cNvSpPr>
          <p:nvPr>
            <p:ph type="ctrTitle"/>
          </p:nvPr>
        </p:nvSpPr>
        <p:spPr/>
        <p:txBody>
          <a:bodyPr/>
          <a:lstStyle/>
          <a:p>
            <a:r>
              <a:rPr lang="it-IT" sz="3000" dirty="0">
                <a:solidFill>
                  <a:srgbClr val="000000"/>
                </a:solidFill>
              </a:rPr>
              <a:t>Slide with</a:t>
            </a:r>
            <a:br>
              <a:rPr lang="it-IT" sz="3000" dirty="0">
                <a:solidFill>
                  <a:srgbClr val="000000"/>
                </a:solidFill>
              </a:rPr>
            </a:br>
            <a:r>
              <a:rPr lang="it-IT" sz="3000" dirty="0" err="1">
                <a:solidFill>
                  <a:srgbClr val="000000"/>
                </a:solidFill>
              </a:rPr>
              <a:t>fullscreen</a:t>
            </a:r>
            <a:r>
              <a:rPr lang="it-IT" sz="3000" dirty="0">
                <a:solidFill>
                  <a:srgbClr val="000000"/>
                </a:solidFill>
              </a:rPr>
              <a:t> image &amp;</a:t>
            </a:r>
            <a:br>
              <a:rPr lang="it-IT" sz="3000" dirty="0">
                <a:solidFill>
                  <a:srgbClr val="000000"/>
                </a:solidFill>
              </a:rPr>
            </a:br>
            <a:r>
              <a:rPr lang="it-IT" dirty="0">
                <a:solidFill>
                  <a:srgbClr val="000000"/>
                </a:solidFill>
              </a:rPr>
              <a:t>Text </a:t>
            </a:r>
            <a:endParaRPr lang="it-IT" sz="3000" dirty="0">
              <a:solidFill>
                <a:srgbClr val="000000"/>
              </a:solidFill>
            </a:endParaRPr>
          </a:p>
        </p:txBody>
      </p:sp>
    </p:spTree>
    <p:extLst>
      <p:ext uri="{BB962C8B-B14F-4D97-AF65-F5344CB8AC3E}">
        <p14:creationId xmlns:p14="http://schemas.microsoft.com/office/powerpoint/2010/main" val="4017740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t-IT" dirty="0"/>
              <a:t>TEXT SAMPLES</a:t>
            </a:r>
          </a:p>
        </p:txBody>
      </p:sp>
    </p:spTree>
    <p:extLst>
      <p:ext uri="{BB962C8B-B14F-4D97-AF65-F5344CB8AC3E}">
        <p14:creationId xmlns:p14="http://schemas.microsoft.com/office/powerpoint/2010/main" val="3665280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a:t>HEADLINE WITH HIGHLIGHT</a:t>
            </a:r>
            <a:endParaRPr lang="it-IT" dirty="0"/>
          </a:p>
        </p:txBody>
      </p:sp>
      <p:sp>
        <p:nvSpPr>
          <p:cNvPr id="6" name="Subtitle 5"/>
          <p:cNvSpPr>
            <a:spLocks noGrp="1"/>
          </p:cNvSpPr>
          <p:nvPr>
            <p:ph type="subTitle" idx="1"/>
          </p:nvPr>
        </p:nvSpPr>
        <p:spPr/>
        <p:txBody>
          <a:bodyPr/>
          <a:lstStyle/>
          <a:p>
            <a:r>
              <a:rPr lang="en-US"/>
              <a:t>SUBHEADLINE WITH SOME ADDITIONAL INFORMATION</a:t>
            </a:r>
            <a:endParaRPr lang="en-US" dirty="0"/>
          </a:p>
        </p:txBody>
      </p:sp>
    </p:spTree>
    <p:extLst>
      <p:ext uri="{BB962C8B-B14F-4D97-AF65-F5344CB8AC3E}">
        <p14:creationId xmlns:p14="http://schemas.microsoft.com/office/powerpoint/2010/main" val="1796092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TEMPLATE WITH SINGLE COLUMN</a:t>
            </a:r>
            <a:br>
              <a:rPr lang="it-IT"/>
            </a:br>
            <a:endParaRPr lang="it-IT" dirty="0"/>
          </a:p>
        </p:txBody>
      </p:sp>
      <p:sp>
        <p:nvSpPr>
          <p:cNvPr id="4" name="Text Placeholder 3"/>
          <p:cNvSpPr>
            <a:spLocks noGrp="1"/>
          </p:cNvSpPr>
          <p:nvPr>
            <p:ph type="body" sz="quarter" idx="10"/>
          </p:nvPr>
        </p:nvSpPr>
        <p:spPr/>
        <p:txBody>
          <a:bodyPr/>
          <a:lstStyle/>
          <a:p>
            <a:r>
              <a:rPr lang="en-US" dirty="0"/>
              <a:t>This is an example of a simple text with the standard style applied.</a:t>
            </a:r>
          </a:p>
          <a:p>
            <a:r>
              <a:rPr lang="it-IT" dirty="0">
                <a:solidFill>
                  <a:schemeClr val="tx2"/>
                </a:solidFill>
                <a:latin typeface="+mj-lt"/>
              </a:rPr>
              <a:t>YOU CAN ALSO USE TEXTUAL EVIDENCE</a:t>
            </a:r>
          </a:p>
          <a:p>
            <a:endParaRPr lang="de-DE" sz="1000" kern="0" dirty="0">
              <a:solidFill>
                <a:sysClr val="window" lastClr="FFFFFF"/>
              </a:solidFill>
              <a:latin typeface="+mj-lt"/>
              <a:cs typeface="Proxima Nova Regular"/>
            </a:endParaRPr>
          </a:p>
          <a:p>
            <a:r>
              <a:rPr lang="de-DE" kern="0" dirty="0" err="1">
                <a:solidFill>
                  <a:srgbClr val="000000"/>
                </a:solidFill>
                <a:cs typeface="Proxima Nova Regular"/>
              </a:rPr>
              <a:t>Here</a:t>
            </a:r>
            <a:r>
              <a:rPr lang="de-DE" kern="0" dirty="0">
                <a:solidFill>
                  <a:srgbClr val="000000"/>
                </a:solidFill>
                <a:cs typeface="Proxima Nova Regular"/>
              </a:rPr>
              <a:t> </a:t>
            </a:r>
            <a:r>
              <a:rPr lang="de-DE" kern="0" dirty="0" err="1">
                <a:solidFill>
                  <a:srgbClr val="000000"/>
                </a:solidFill>
                <a:cs typeface="Proxima Nova Regular"/>
              </a:rPr>
              <a:t>you</a:t>
            </a:r>
            <a:r>
              <a:rPr lang="de-DE" kern="0" dirty="0">
                <a:solidFill>
                  <a:srgbClr val="000000"/>
                </a:solidFill>
                <a:cs typeface="Proxima Nova Regular"/>
              </a:rPr>
              <a:t> </a:t>
            </a:r>
            <a:r>
              <a:rPr lang="de-DE" kern="0" dirty="0" err="1">
                <a:solidFill>
                  <a:srgbClr val="000000"/>
                </a:solidFill>
                <a:cs typeface="Proxima Nova Regular"/>
              </a:rPr>
              <a:t>can</a:t>
            </a:r>
            <a:r>
              <a:rPr lang="de-DE" kern="0" dirty="0">
                <a:solidFill>
                  <a:srgbClr val="000000"/>
                </a:solidFill>
                <a:cs typeface="Proxima Nova Regular"/>
              </a:rPr>
              <a:t> </a:t>
            </a:r>
            <a:r>
              <a:rPr lang="de-DE" kern="0" dirty="0" err="1">
                <a:solidFill>
                  <a:srgbClr val="000000"/>
                </a:solidFill>
                <a:cs typeface="Proxima Nova Regular"/>
              </a:rPr>
              <a:t>see</a:t>
            </a:r>
            <a:r>
              <a:rPr lang="de-DE" kern="0" dirty="0">
                <a:solidFill>
                  <a:srgbClr val="000000"/>
                </a:solidFill>
                <a:cs typeface="Proxima Nova Regular"/>
              </a:rPr>
              <a:t> a </a:t>
            </a:r>
            <a:r>
              <a:rPr lang="de-DE" kern="0" dirty="0" err="1">
                <a:solidFill>
                  <a:srgbClr val="000000"/>
                </a:solidFill>
                <a:cs typeface="Proxima Nova Regular"/>
              </a:rPr>
              <a:t>bulleted</a:t>
            </a:r>
            <a:r>
              <a:rPr lang="de-DE" kern="0" dirty="0">
                <a:solidFill>
                  <a:srgbClr val="000000"/>
                </a:solidFill>
                <a:cs typeface="Proxima Nova Regular"/>
              </a:rPr>
              <a:t> </a:t>
            </a:r>
            <a:r>
              <a:rPr lang="de-DE" kern="0" dirty="0" err="1">
                <a:solidFill>
                  <a:srgbClr val="000000"/>
                </a:solidFill>
                <a:cs typeface="Proxima Nova Regular"/>
              </a:rPr>
              <a:t>textfield</a:t>
            </a:r>
            <a:r>
              <a:rPr lang="de-DE" kern="0" dirty="0">
                <a:solidFill>
                  <a:srgbClr val="000000"/>
                </a:solidFill>
                <a:cs typeface="Proxima Nova Regular"/>
              </a:rPr>
              <a:t>:</a:t>
            </a:r>
            <a:endParaRPr lang="it-IT" dirty="0">
              <a:solidFill>
                <a:srgbClr val="000000"/>
              </a:solidFill>
            </a:endParaRPr>
          </a:p>
          <a:p>
            <a:pPr marL="285750" indent="-285750">
              <a:buClr>
                <a:schemeClr val="tx2"/>
              </a:buClr>
              <a:buSzPct val="130000"/>
              <a:buFont typeface="Wingdings" panose="05000000000000000000" pitchFamily="2" charset="2"/>
              <a:buChar char="§"/>
            </a:pPr>
            <a:r>
              <a:rPr lang="de-DE" kern="0" dirty="0" err="1">
                <a:solidFill>
                  <a:srgbClr val="000000"/>
                </a:solidFill>
                <a:cs typeface="Proxima Nova Regular"/>
              </a:rPr>
              <a:t>Please</a:t>
            </a:r>
            <a:r>
              <a:rPr lang="de-DE" kern="0" dirty="0">
                <a:solidFill>
                  <a:srgbClr val="000000"/>
                </a:solidFill>
                <a:cs typeface="Proxima Nova Regular"/>
              </a:rPr>
              <a:t> </a:t>
            </a:r>
            <a:r>
              <a:rPr lang="de-DE" kern="0" dirty="0" err="1">
                <a:solidFill>
                  <a:srgbClr val="000000"/>
                </a:solidFill>
                <a:cs typeface="Proxima Nova Regular"/>
              </a:rPr>
              <a:t>make</a:t>
            </a:r>
            <a:r>
              <a:rPr lang="de-DE" kern="0" dirty="0">
                <a:solidFill>
                  <a:srgbClr val="000000"/>
                </a:solidFill>
                <a:cs typeface="Proxima Nova Regular"/>
              </a:rPr>
              <a:t> </a:t>
            </a:r>
            <a:r>
              <a:rPr lang="de-DE" kern="0" dirty="0" err="1">
                <a:solidFill>
                  <a:srgbClr val="000000"/>
                </a:solidFill>
                <a:cs typeface="Proxima Nova Regular"/>
              </a:rPr>
              <a:t>sure</a:t>
            </a:r>
            <a:r>
              <a:rPr lang="de-DE" kern="0" dirty="0">
                <a:solidFill>
                  <a:srgbClr val="000000"/>
                </a:solidFill>
                <a:cs typeface="Proxima Nova Regular"/>
              </a:rPr>
              <a:t> </a:t>
            </a:r>
            <a:r>
              <a:rPr lang="de-DE" kern="0" dirty="0" err="1">
                <a:solidFill>
                  <a:srgbClr val="000000"/>
                </a:solidFill>
                <a:cs typeface="Proxima Nova Regular"/>
              </a:rPr>
              <a:t>the</a:t>
            </a:r>
            <a:r>
              <a:rPr lang="de-DE" kern="0" dirty="0">
                <a:solidFill>
                  <a:srgbClr val="000000"/>
                </a:solidFill>
                <a:cs typeface="Proxima Nova Regular"/>
              </a:rPr>
              <a:t> </a:t>
            </a:r>
            <a:r>
              <a:rPr lang="de-DE" kern="0" dirty="0" err="1">
                <a:solidFill>
                  <a:srgbClr val="000000"/>
                </a:solidFill>
                <a:cs typeface="Proxima Nova Regular"/>
              </a:rPr>
              <a:t>bullets</a:t>
            </a:r>
            <a:r>
              <a:rPr lang="de-DE" kern="0" dirty="0">
                <a:solidFill>
                  <a:srgbClr val="000000"/>
                </a:solidFill>
                <a:cs typeface="Proxima Nova Regular"/>
              </a:rPr>
              <a:t> </a:t>
            </a:r>
            <a:r>
              <a:rPr lang="de-DE" kern="0" dirty="0" err="1">
                <a:solidFill>
                  <a:srgbClr val="000000"/>
                </a:solidFill>
                <a:cs typeface="Proxima Nova Regular"/>
              </a:rPr>
              <a:t>are</a:t>
            </a:r>
            <a:r>
              <a:rPr lang="de-DE" kern="0" dirty="0">
                <a:solidFill>
                  <a:srgbClr val="000000"/>
                </a:solidFill>
                <a:cs typeface="Proxima Nova Regular"/>
              </a:rPr>
              <a:t> </a:t>
            </a:r>
            <a:r>
              <a:rPr lang="de-DE" kern="0" dirty="0" err="1">
                <a:solidFill>
                  <a:srgbClr val="000000"/>
                </a:solidFill>
                <a:cs typeface="Proxima Nova Regular"/>
              </a:rPr>
              <a:t>used</a:t>
            </a:r>
            <a:r>
              <a:rPr lang="de-DE" kern="0" dirty="0">
                <a:solidFill>
                  <a:srgbClr val="000000"/>
                </a:solidFill>
                <a:cs typeface="Proxima Nova Regular"/>
              </a:rPr>
              <a:t> in </a:t>
            </a:r>
            <a:r>
              <a:rPr lang="it-IT" dirty="0" err="1"/>
              <a:t>colored</a:t>
            </a:r>
            <a:r>
              <a:rPr lang="it-IT" dirty="0"/>
              <a:t> font </a:t>
            </a:r>
            <a:r>
              <a:rPr lang="de-DE" kern="0" dirty="0" err="1">
                <a:solidFill>
                  <a:srgbClr val="000000"/>
                </a:solidFill>
                <a:cs typeface="Proxima Nova Regular"/>
              </a:rPr>
              <a:t>and</a:t>
            </a:r>
            <a:r>
              <a:rPr lang="de-DE" kern="0" dirty="0">
                <a:solidFill>
                  <a:srgbClr val="000000"/>
                </a:solidFill>
                <a:cs typeface="Proxima Nova Regular"/>
              </a:rPr>
              <a:t> </a:t>
            </a:r>
            <a:r>
              <a:rPr lang="de-DE" kern="0" dirty="0" err="1">
                <a:solidFill>
                  <a:srgbClr val="000000"/>
                </a:solidFill>
                <a:cs typeface="Proxima Nova Regular"/>
              </a:rPr>
              <a:t>at</a:t>
            </a:r>
            <a:r>
              <a:rPr lang="de-DE" kern="0" dirty="0">
                <a:solidFill>
                  <a:srgbClr val="000000"/>
                </a:solidFill>
                <a:cs typeface="Proxima Nova Regular"/>
              </a:rPr>
              <a:t> 130% </a:t>
            </a:r>
            <a:r>
              <a:rPr lang="de-DE" kern="0" dirty="0" err="1">
                <a:solidFill>
                  <a:srgbClr val="000000"/>
                </a:solidFill>
                <a:cs typeface="Proxima Nova Regular"/>
              </a:rPr>
              <a:t>of</a:t>
            </a:r>
            <a:r>
              <a:rPr lang="de-DE" kern="0" dirty="0">
                <a:solidFill>
                  <a:srgbClr val="000000"/>
                </a:solidFill>
                <a:cs typeface="Proxima Nova Regular"/>
              </a:rPr>
              <a:t> </a:t>
            </a:r>
            <a:r>
              <a:rPr lang="de-DE" kern="0" dirty="0" err="1">
                <a:solidFill>
                  <a:srgbClr val="000000"/>
                </a:solidFill>
                <a:cs typeface="Proxima Nova Regular"/>
              </a:rPr>
              <a:t>text</a:t>
            </a:r>
            <a:r>
              <a:rPr lang="de-DE" kern="0" dirty="0">
                <a:solidFill>
                  <a:srgbClr val="000000"/>
                </a:solidFill>
                <a:cs typeface="Proxima Nova Regular"/>
              </a:rPr>
              <a:t> </a:t>
            </a:r>
            <a:r>
              <a:rPr lang="de-DE" kern="0" dirty="0" err="1">
                <a:solidFill>
                  <a:srgbClr val="000000"/>
                </a:solidFill>
                <a:cs typeface="Proxima Nova Regular"/>
              </a:rPr>
              <a:t>size</a:t>
            </a:r>
            <a:r>
              <a:rPr lang="de-DE" kern="0" dirty="0">
                <a:solidFill>
                  <a:srgbClr val="000000"/>
                </a:solidFill>
                <a:cs typeface="Proxima Nova Regular"/>
              </a:rPr>
              <a:t>.</a:t>
            </a:r>
            <a:endParaRPr lang="it-IT" dirty="0">
              <a:solidFill>
                <a:srgbClr val="000000"/>
              </a:solidFill>
            </a:endParaRPr>
          </a:p>
          <a:p>
            <a:pPr marL="285750" indent="-285750">
              <a:buClr>
                <a:schemeClr val="tx2"/>
              </a:buClr>
              <a:buSzPct val="130000"/>
              <a:buFont typeface="Wingdings" panose="05000000000000000000" pitchFamily="2" charset="2"/>
              <a:buChar char="§"/>
            </a:pPr>
            <a:r>
              <a:rPr lang="de-DE" kern="0" dirty="0">
                <a:solidFill>
                  <a:srgbClr val="000000"/>
                </a:solidFill>
                <a:cs typeface="Proxima Nova Regular"/>
              </a:rPr>
              <a:t>The </a:t>
            </a:r>
            <a:r>
              <a:rPr lang="de-DE" kern="0" dirty="0" err="1">
                <a:solidFill>
                  <a:srgbClr val="000000"/>
                </a:solidFill>
                <a:cs typeface="Proxima Nova Regular"/>
              </a:rPr>
              <a:t>fontsize</a:t>
            </a:r>
            <a:r>
              <a:rPr lang="de-DE" kern="0" dirty="0">
                <a:solidFill>
                  <a:srgbClr val="000000"/>
                </a:solidFill>
                <a:cs typeface="Proxima Nova Regular"/>
              </a:rPr>
              <a:t> </a:t>
            </a:r>
            <a:r>
              <a:rPr lang="de-DE" kern="0" dirty="0" err="1">
                <a:solidFill>
                  <a:srgbClr val="000000"/>
                </a:solidFill>
                <a:cs typeface="Proxima Nova Regular"/>
              </a:rPr>
              <a:t>used</a:t>
            </a:r>
            <a:r>
              <a:rPr lang="de-DE" kern="0" dirty="0">
                <a:solidFill>
                  <a:srgbClr val="000000"/>
                </a:solidFill>
                <a:cs typeface="Proxima Nova Regular"/>
              </a:rPr>
              <a:t> </a:t>
            </a:r>
            <a:r>
              <a:rPr lang="de-DE" kern="0" dirty="0" err="1">
                <a:solidFill>
                  <a:srgbClr val="000000"/>
                </a:solidFill>
                <a:cs typeface="Proxima Nova Regular"/>
              </a:rPr>
              <a:t>within</a:t>
            </a:r>
            <a:r>
              <a:rPr lang="de-DE" kern="0" dirty="0">
                <a:solidFill>
                  <a:srgbClr val="000000"/>
                </a:solidFill>
                <a:cs typeface="Proxima Nova Regular"/>
              </a:rPr>
              <a:t> </a:t>
            </a:r>
            <a:r>
              <a:rPr lang="de-DE" kern="0" dirty="0" err="1">
                <a:solidFill>
                  <a:srgbClr val="000000"/>
                </a:solidFill>
                <a:cs typeface="Proxima Nova Regular"/>
              </a:rPr>
              <a:t>copy</a:t>
            </a:r>
            <a:r>
              <a:rPr lang="de-DE" kern="0" dirty="0">
                <a:solidFill>
                  <a:srgbClr val="000000"/>
                </a:solidFill>
                <a:cs typeface="Proxima Nova Regular"/>
              </a:rPr>
              <a:t> </a:t>
            </a:r>
            <a:r>
              <a:rPr lang="de-DE" kern="0" dirty="0" err="1">
                <a:solidFill>
                  <a:srgbClr val="000000"/>
                </a:solidFill>
                <a:cs typeface="Proxima Nova Regular"/>
              </a:rPr>
              <a:t>boxes</a:t>
            </a:r>
            <a:r>
              <a:rPr lang="de-DE" kern="0" dirty="0">
                <a:solidFill>
                  <a:srgbClr val="000000"/>
                </a:solidFill>
                <a:cs typeface="Proxima Nova Regular"/>
              </a:rPr>
              <a:t> </a:t>
            </a:r>
            <a:r>
              <a:rPr lang="de-DE" kern="0" dirty="0" err="1">
                <a:solidFill>
                  <a:srgbClr val="000000"/>
                </a:solidFill>
                <a:cs typeface="Proxima Nova Regular"/>
              </a:rPr>
              <a:t>usually</a:t>
            </a:r>
            <a:r>
              <a:rPr lang="de-DE" kern="0" dirty="0">
                <a:solidFill>
                  <a:srgbClr val="000000"/>
                </a:solidFill>
                <a:cs typeface="Proxima Nova Regular"/>
              </a:rPr>
              <a:t> </a:t>
            </a:r>
            <a:r>
              <a:rPr lang="de-DE" kern="0" dirty="0" err="1">
                <a:solidFill>
                  <a:srgbClr val="000000"/>
                </a:solidFill>
                <a:cs typeface="Proxima Nova Regular"/>
              </a:rPr>
              <a:t>is</a:t>
            </a:r>
            <a:r>
              <a:rPr lang="de-DE" kern="0" dirty="0">
                <a:solidFill>
                  <a:srgbClr val="000000"/>
                </a:solidFill>
                <a:cs typeface="Proxima Nova Regular"/>
              </a:rPr>
              <a:t> 18pt.</a:t>
            </a:r>
          </a:p>
          <a:p>
            <a:pPr marL="285750" indent="-285750">
              <a:buClr>
                <a:schemeClr val="tx2"/>
              </a:buClr>
              <a:buSzPct val="130000"/>
              <a:buFont typeface="Wingdings" panose="05000000000000000000" pitchFamily="2" charset="2"/>
              <a:buChar char="§"/>
            </a:pPr>
            <a:r>
              <a:rPr lang="de-DE" sz="1600" kern="0" dirty="0" err="1">
                <a:solidFill>
                  <a:srgbClr val="000000"/>
                </a:solidFill>
                <a:cs typeface="Proxima Nova Regular"/>
              </a:rPr>
              <a:t>If</a:t>
            </a:r>
            <a:r>
              <a:rPr lang="de-DE" sz="1600" kern="0" dirty="0">
                <a:solidFill>
                  <a:srgbClr val="000000"/>
                </a:solidFill>
                <a:cs typeface="Proxima Nova Regular"/>
              </a:rPr>
              <a:t> </a:t>
            </a:r>
            <a:r>
              <a:rPr lang="de-DE" sz="1600" kern="0" dirty="0" err="1">
                <a:solidFill>
                  <a:srgbClr val="000000"/>
                </a:solidFill>
                <a:cs typeface="Proxima Nova Regular"/>
              </a:rPr>
              <a:t>necessary</a:t>
            </a:r>
            <a:r>
              <a:rPr lang="de-DE" sz="1600" kern="0" dirty="0">
                <a:solidFill>
                  <a:srgbClr val="000000"/>
                </a:solidFill>
                <a:cs typeface="Proxima Nova Regular"/>
              </a:rPr>
              <a:t> </a:t>
            </a:r>
            <a:r>
              <a:rPr lang="de-DE" sz="1600" kern="0" dirty="0" err="1">
                <a:solidFill>
                  <a:srgbClr val="000000"/>
                </a:solidFill>
                <a:cs typeface="Proxima Nova Regular"/>
              </a:rPr>
              <a:t>for</a:t>
            </a:r>
            <a:r>
              <a:rPr lang="de-DE" sz="1600" kern="0" dirty="0">
                <a:solidFill>
                  <a:srgbClr val="000000"/>
                </a:solidFill>
                <a:cs typeface="Proxima Nova Regular"/>
              </a:rPr>
              <a:t> </a:t>
            </a:r>
            <a:r>
              <a:rPr lang="de-DE" sz="1600" kern="0" dirty="0" err="1">
                <a:solidFill>
                  <a:srgbClr val="000000"/>
                </a:solidFill>
                <a:cs typeface="Proxima Nova Regular"/>
              </a:rPr>
              <a:t>the</a:t>
            </a:r>
            <a:r>
              <a:rPr lang="de-DE" sz="1600" kern="0" dirty="0">
                <a:solidFill>
                  <a:srgbClr val="000000"/>
                </a:solidFill>
                <a:cs typeface="Proxima Nova Regular"/>
              </a:rPr>
              <a:t> </a:t>
            </a:r>
            <a:r>
              <a:rPr lang="de-DE" sz="1600" kern="0" dirty="0" err="1">
                <a:solidFill>
                  <a:srgbClr val="000000"/>
                </a:solidFill>
                <a:cs typeface="Proxima Nova Regular"/>
              </a:rPr>
              <a:t>suitable</a:t>
            </a:r>
            <a:r>
              <a:rPr lang="de-DE" sz="1600" kern="0" dirty="0">
                <a:solidFill>
                  <a:srgbClr val="000000"/>
                </a:solidFill>
                <a:cs typeface="Proxima Nova Regular"/>
              </a:rPr>
              <a:t> </a:t>
            </a:r>
            <a:r>
              <a:rPr lang="de-DE" sz="1600" kern="0" dirty="0" err="1">
                <a:solidFill>
                  <a:srgbClr val="000000"/>
                </a:solidFill>
                <a:cs typeface="Proxima Nova Regular"/>
              </a:rPr>
              <a:t>presentation</a:t>
            </a:r>
            <a:r>
              <a:rPr lang="de-DE" sz="1600" kern="0" dirty="0">
                <a:solidFill>
                  <a:srgbClr val="000000"/>
                </a:solidFill>
                <a:cs typeface="Proxima Nova Regular"/>
              </a:rPr>
              <a:t> </a:t>
            </a:r>
            <a:r>
              <a:rPr lang="de-DE" sz="1600" kern="0" dirty="0" err="1">
                <a:solidFill>
                  <a:srgbClr val="000000"/>
                </a:solidFill>
                <a:cs typeface="Proxima Nova Regular"/>
              </a:rPr>
              <a:t>of</a:t>
            </a:r>
            <a:r>
              <a:rPr lang="de-DE" sz="1600" kern="0" dirty="0">
                <a:solidFill>
                  <a:srgbClr val="000000"/>
                </a:solidFill>
                <a:cs typeface="Proxima Nova Regular"/>
              </a:rPr>
              <a:t> </a:t>
            </a:r>
            <a:r>
              <a:rPr lang="de-DE" sz="1600" kern="0" dirty="0" err="1">
                <a:solidFill>
                  <a:srgbClr val="000000"/>
                </a:solidFill>
                <a:cs typeface="Proxima Nova Regular"/>
              </a:rPr>
              <a:t>your</a:t>
            </a:r>
            <a:r>
              <a:rPr lang="de-DE" sz="1600" kern="0" dirty="0">
                <a:solidFill>
                  <a:srgbClr val="000000"/>
                </a:solidFill>
                <a:cs typeface="Proxima Nova Regular"/>
              </a:rPr>
              <a:t> </a:t>
            </a:r>
            <a:r>
              <a:rPr lang="de-DE" sz="1600" kern="0" dirty="0" err="1">
                <a:solidFill>
                  <a:srgbClr val="000000"/>
                </a:solidFill>
                <a:cs typeface="Proxima Nova Regular"/>
              </a:rPr>
              <a:t>content</a:t>
            </a:r>
            <a:r>
              <a:rPr lang="de-DE" sz="1600" kern="0" dirty="0">
                <a:solidFill>
                  <a:srgbClr val="000000"/>
                </a:solidFill>
                <a:cs typeface="Proxima Nova Regular"/>
              </a:rPr>
              <a:t> </a:t>
            </a:r>
            <a:r>
              <a:rPr lang="de-DE" sz="1600" kern="0" dirty="0" err="1">
                <a:solidFill>
                  <a:srgbClr val="000000"/>
                </a:solidFill>
                <a:cs typeface="Proxima Nova Regular"/>
              </a:rPr>
              <a:t>you</a:t>
            </a:r>
            <a:r>
              <a:rPr lang="de-DE" sz="1600" kern="0" dirty="0">
                <a:solidFill>
                  <a:srgbClr val="000000"/>
                </a:solidFill>
                <a:cs typeface="Proxima Nova Regular"/>
              </a:rPr>
              <a:t> </a:t>
            </a:r>
            <a:r>
              <a:rPr lang="de-DE" sz="1600" kern="0" dirty="0" err="1">
                <a:solidFill>
                  <a:srgbClr val="000000"/>
                </a:solidFill>
                <a:cs typeface="Proxima Nova Regular"/>
              </a:rPr>
              <a:t>may</a:t>
            </a:r>
            <a:r>
              <a:rPr lang="de-DE" sz="1600" kern="0" dirty="0">
                <a:solidFill>
                  <a:srgbClr val="000000"/>
                </a:solidFill>
                <a:cs typeface="Proxima Nova Regular"/>
              </a:rPr>
              <a:t> </a:t>
            </a:r>
            <a:r>
              <a:rPr lang="de-DE" sz="1600" kern="0" dirty="0" err="1">
                <a:solidFill>
                  <a:srgbClr val="000000"/>
                </a:solidFill>
                <a:cs typeface="Proxima Nova Regular"/>
              </a:rPr>
              <a:t>reduce</a:t>
            </a:r>
            <a:r>
              <a:rPr lang="de-DE" sz="1600" kern="0" dirty="0">
                <a:solidFill>
                  <a:srgbClr val="000000"/>
                </a:solidFill>
                <a:cs typeface="Proxima Nova Regular"/>
              </a:rPr>
              <a:t> </a:t>
            </a:r>
            <a:r>
              <a:rPr lang="de-DE" sz="1600" kern="0" dirty="0" err="1">
                <a:solidFill>
                  <a:srgbClr val="000000"/>
                </a:solidFill>
                <a:cs typeface="Proxima Nova Regular"/>
              </a:rPr>
              <a:t>the</a:t>
            </a:r>
            <a:r>
              <a:rPr lang="de-DE" sz="1600" kern="0" dirty="0">
                <a:solidFill>
                  <a:srgbClr val="000000"/>
                </a:solidFill>
                <a:cs typeface="Proxima Nova Regular"/>
              </a:rPr>
              <a:t> </a:t>
            </a:r>
            <a:r>
              <a:rPr lang="de-DE" sz="1600" kern="0" dirty="0" err="1">
                <a:solidFill>
                  <a:srgbClr val="000000"/>
                </a:solidFill>
                <a:cs typeface="Proxima Nova Regular"/>
              </a:rPr>
              <a:t>fontsize</a:t>
            </a:r>
            <a:r>
              <a:rPr lang="de-DE" sz="1600" kern="0" dirty="0">
                <a:solidFill>
                  <a:srgbClr val="000000"/>
                </a:solidFill>
                <a:cs typeface="Proxima Nova Regular"/>
              </a:rPr>
              <a:t> </a:t>
            </a:r>
            <a:r>
              <a:rPr lang="de-DE" sz="1600" kern="0" dirty="0" err="1">
                <a:solidFill>
                  <a:srgbClr val="000000"/>
                </a:solidFill>
                <a:cs typeface="Proxima Nova Regular"/>
              </a:rPr>
              <a:t>to</a:t>
            </a:r>
            <a:r>
              <a:rPr lang="de-DE" sz="1600" kern="0" dirty="0">
                <a:solidFill>
                  <a:srgbClr val="000000"/>
                </a:solidFill>
                <a:cs typeface="Proxima Nova Regular"/>
              </a:rPr>
              <a:t> 16pt.</a:t>
            </a:r>
          </a:p>
          <a:p>
            <a:pPr marL="285750" indent="-285750">
              <a:buClr>
                <a:schemeClr val="tx2"/>
              </a:buClr>
              <a:buSzPct val="130000"/>
              <a:buFont typeface="Wingdings" panose="05000000000000000000" pitchFamily="2" charset="2"/>
              <a:buChar char="§"/>
            </a:pPr>
            <a:endParaRPr lang="it-IT" dirty="0">
              <a:solidFill>
                <a:srgbClr val="000000"/>
              </a:solidFill>
              <a:latin typeface="+mj-lt"/>
            </a:endParaRPr>
          </a:p>
        </p:txBody>
      </p:sp>
      <p:sp>
        <p:nvSpPr>
          <p:cNvPr id="5" name="Subtitle 4"/>
          <p:cNvSpPr>
            <a:spLocks noGrp="1"/>
          </p:cNvSpPr>
          <p:nvPr>
            <p:ph type="subTitle" idx="1"/>
          </p:nvPr>
        </p:nvSpPr>
        <p:spPr/>
        <p:txBody>
          <a:bodyPr/>
          <a:lstStyle/>
          <a:p>
            <a:r>
              <a:rPr lang="en-US"/>
              <a:t>Samples WITH AND WITHOUT BULLETED TEXT</a:t>
            </a:r>
            <a:endParaRPr lang="en-US" dirty="0"/>
          </a:p>
        </p:txBody>
      </p:sp>
    </p:spTree>
    <p:extLst>
      <p:ext uri="{BB962C8B-B14F-4D97-AF65-F5344CB8AC3E}">
        <p14:creationId xmlns:p14="http://schemas.microsoft.com/office/powerpoint/2010/main" val="1352362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r>
              <a:rPr lang="it-IT" dirty="0" err="1">
                <a:solidFill>
                  <a:srgbClr val="000000"/>
                </a:solidFill>
              </a:rPr>
              <a:t>This</a:t>
            </a:r>
            <a:r>
              <a:rPr lang="it-IT" dirty="0">
                <a:solidFill>
                  <a:srgbClr val="000000"/>
                </a:solidFill>
              </a:rPr>
              <a:t> </a:t>
            </a:r>
            <a:r>
              <a:rPr lang="it-IT" dirty="0" err="1">
                <a:solidFill>
                  <a:srgbClr val="000000"/>
                </a:solidFill>
              </a:rPr>
              <a:t>is</a:t>
            </a:r>
            <a:r>
              <a:rPr lang="it-IT" dirty="0">
                <a:solidFill>
                  <a:srgbClr val="000000"/>
                </a:solidFill>
              </a:rPr>
              <a:t> an </a:t>
            </a:r>
            <a:r>
              <a:rPr lang="it-IT" dirty="0" err="1">
                <a:solidFill>
                  <a:srgbClr val="000000"/>
                </a:solidFill>
              </a:rPr>
              <a:t>example</a:t>
            </a:r>
            <a:r>
              <a:rPr lang="it-IT" dirty="0">
                <a:solidFill>
                  <a:srgbClr val="000000"/>
                </a:solidFill>
              </a:rPr>
              <a:t> of a </a:t>
            </a:r>
            <a:r>
              <a:rPr lang="it-IT" dirty="0" err="1">
                <a:solidFill>
                  <a:srgbClr val="000000"/>
                </a:solidFill>
              </a:rPr>
              <a:t>simple</a:t>
            </a:r>
            <a:r>
              <a:rPr lang="it-IT" dirty="0">
                <a:solidFill>
                  <a:srgbClr val="000000"/>
                </a:solidFill>
              </a:rPr>
              <a:t> text with the standard style </a:t>
            </a:r>
            <a:r>
              <a:rPr lang="it-IT" dirty="0" err="1">
                <a:solidFill>
                  <a:srgbClr val="000000"/>
                </a:solidFill>
              </a:rPr>
              <a:t>applied</a:t>
            </a:r>
            <a:r>
              <a:rPr lang="it-IT" dirty="0">
                <a:solidFill>
                  <a:srgbClr val="000000"/>
                </a:solidFill>
              </a:rPr>
              <a:t>. </a:t>
            </a:r>
          </a:p>
          <a:p>
            <a:endParaRPr lang="it-IT" sz="400" kern="0" dirty="0">
              <a:solidFill>
                <a:srgbClr val="000000"/>
              </a:solidFill>
              <a:cs typeface="Proxima Nova Regular"/>
            </a:endParaRPr>
          </a:p>
          <a:p>
            <a:r>
              <a:rPr lang="de-DE" kern="0" dirty="0" err="1">
                <a:solidFill>
                  <a:srgbClr val="000000"/>
                </a:solidFill>
                <a:cs typeface="Proxima Nova Regular"/>
              </a:rPr>
              <a:t>Here</a:t>
            </a:r>
            <a:r>
              <a:rPr lang="de-DE" kern="0" dirty="0">
                <a:solidFill>
                  <a:srgbClr val="000000"/>
                </a:solidFill>
                <a:cs typeface="Proxima Nova Regular"/>
              </a:rPr>
              <a:t> </a:t>
            </a:r>
            <a:r>
              <a:rPr lang="de-DE" kern="0" dirty="0" err="1">
                <a:solidFill>
                  <a:srgbClr val="000000"/>
                </a:solidFill>
                <a:cs typeface="Proxima Nova Regular"/>
              </a:rPr>
              <a:t>you</a:t>
            </a:r>
            <a:r>
              <a:rPr lang="de-DE" kern="0" dirty="0">
                <a:solidFill>
                  <a:srgbClr val="000000"/>
                </a:solidFill>
                <a:cs typeface="Proxima Nova Regular"/>
              </a:rPr>
              <a:t> </a:t>
            </a:r>
            <a:r>
              <a:rPr lang="de-DE" kern="0" dirty="0" err="1">
                <a:solidFill>
                  <a:srgbClr val="000000"/>
                </a:solidFill>
                <a:cs typeface="Proxima Nova Regular"/>
              </a:rPr>
              <a:t>can</a:t>
            </a:r>
            <a:r>
              <a:rPr lang="de-DE" kern="0" dirty="0">
                <a:solidFill>
                  <a:srgbClr val="000000"/>
                </a:solidFill>
                <a:cs typeface="Proxima Nova Regular"/>
              </a:rPr>
              <a:t> </a:t>
            </a:r>
            <a:r>
              <a:rPr lang="de-DE" kern="0" dirty="0" err="1">
                <a:solidFill>
                  <a:srgbClr val="000000"/>
                </a:solidFill>
                <a:cs typeface="Proxima Nova Regular"/>
              </a:rPr>
              <a:t>see</a:t>
            </a:r>
            <a:r>
              <a:rPr lang="de-DE" kern="0" dirty="0">
                <a:solidFill>
                  <a:srgbClr val="000000"/>
                </a:solidFill>
                <a:cs typeface="Proxima Nova Regular"/>
              </a:rPr>
              <a:t> a </a:t>
            </a:r>
            <a:r>
              <a:rPr lang="de-DE" kern="0" dirty="0" err="1">
                <a:solidFill>
                  <a:srgbClr val="000000"/>
                </a:solidFill>
                <a:cs typeface="Proxima Nova Regular"/>
              </a:rPr>
              <a:t>bulleted</a:t>
            </a:r>
            <a:r>
              <a:rPr lang="de-DE" kern="0" dirty="0">
                <a:solidFill>
                  <a:srgbClr val="000000"/>
                </a:solidFill>
                <a:cs typeface="Proxima Nova Regular"/>
              </a:rPr>
              <a:t> </a:t>
            </a:r>
            <a:r>
              <a:rPr lang="de-DE" kern="0" dirty="0" err="1">
                <a:solidFill>
                  <a:srgbClr val="000000"/>
                </a:solidFill>
                <a:cs typeface="Proxima Nova Regular"/>
              </a:rPr>
              <a:t>textfield</a:t>
            </a:r>
            <a:r>
              <a:rPr lang="de-DE" kern="0" dirty="0">
                <a:solidFill>
                  <a:srgbClr val="000000"/>
                </a:solidFill>
                <a:cs typeface="Proxima Nova Regular"/>
              </a:rPr>
              <a:t>:</a:t>
            </a:r>
            <a:endParaRPr lang="it-IT" dirty="0">
              <a:solidFill>
                <a:srgbClr val="000000"/>
              </a:solidFill>
            </a:endParaRPr>
          </a:p>
          <a:p>
            <a:pPr marL="285750" indent="-285750">
              <a:buClr>
                <a:schemeClr val="tx2"/>
              </a:buClr>
              <a:buSzPct val="130000"/>
              <a:buFont typeface="Wingdings" panose="05000000000000000000" pitchFamily="2" charset="2"/>
              <a:buChar char="§"/>
            </a:pPr>
            <a:r>
              <a:rPr lang="de-DE" kern="0" dirty="0" err="1">
                <a:solidFill>
                  <a:srgbClr val="000000"/>
                </a:solidFill>
                <a:cs typeface="Proxima Nova Regular"/>
              </a:rPr>
              <a:t>Please</a:t>
            </a:r>
            <a:r>
              <a:rPr lang="de-DE" kern="0" dirty="0">
                <a:solidFill>
                  <a:srgbClr val="000000"/>
                </a:solidFill>
                <a:cs typeface="Proxima Nova Regular"/>
              </a:rPr>
              <a:t> </a:t>
            </a:r>
            <a:r>
              <a:rPr lang="de-DE" kern="0" dirty="0" err="1">
                <a:solidFill>
                  <a:srgbClr val="000000"/>
                </a:solidFill>
                <a:cs typeface="Proxima Nova Regular"/>
              </a:rPr>
              <a:t>make</a:t>
            </a:r>
            <a:r>
              <a:rPr lang="de-DE" kern="0" dirty="0">
                <a:solidFill>
                  <a:srgbClr val="000000"/>
                </a:solidFill>
                <a:cs typeface="Proxima Nova Regular"/>
              </a:rPr>
              <a:t> </a:t>
            </a:r>
            <a:r>
              <a:rPr lang="de-DE" kern="0" dirty="0" err="1">
                <a:solidFill>
                  <a:srgbClr val="000000"/>
                </a:solidFill>
                <a:cs typeface="Proxima Nova Regular"/>
              </a:rPr>
              <a:t>sure</a:t>
            </a:r>
            <a:r>
              <a:rPr lang="de-DE" kern="0" dirty="0">
                <a:solidFill>
                  <a:srgbClr val="000000"/>
                </a:solidFill>
                <a:cs typeface="Proxima Nova Regular"/>
              </a:rPr>
              <a:t> </a:t>
            </a:r>
            <a:r>
              <a:rPr lang="de-DE" kern="0" dirty="0" err="1">
                <a:solidFill>
                  <a:srgbClr val="000000"/>
                </a:solidFill>
                <a:cs typeface="Proxima Nova Regular"/>
              </a:rPr>
              <a:t>the</a:t>
            </a:r>
            <a:r>
              <a:rPr lang="de-DE" kern="0" dirty="0">
                <a:solidFill>
                  <a:srgbClr val="000000"/>
                </a:solidFill>
                <a:cs typeface="Proxima Nova Regular"/>
              </a:rPr>
              <a:t> </a:t>
            </a:r>
            <a:r>
              <a:rPr lang="de-DE" kern="0" dirty="0" err="1">
                <a:solidFill>
                  <a:srgbClr val="000000"/>
                </a:solidFill>
                <a:cs typeface="Proxima Nova Regular"/>
              </a:rPr>
              <a:t>bullets</a:t>
            </a:r>
            <a:r>
              <a:rPr lang="de-DE" kern="0" dirty="0">
                <a:solidFill>
                  <a:srgbClr val="000000"/>
                </a:solidFill>
                <a:cs typeface="Proxima Nova Regular"/>
              </a:rPr>
              <a:t> </a:t>
            </a:r>
            <a:r>
              <a:rPr lang="de-DE" kern="0" dirty="0" err="1">
                <a:solidFill>
                  <a:srgbClr val="000000"/>
                </a:solidFill>
                <a:cs typeface="Proxima Nova Regular"/>
              </a:rPr>
              <a:t>are</a:t>
            </a:r>
            <a:r>
              <a:rPr lang="de-DE" kern="0" dirty="0">
                <a:solidFill>
                  <a:srgbClr val="000000"/>
                </a:solidFill>
                <a:cs typeface="Proxima Nova Regular"/>
              </a:rPr>
              <a:t> </a:t>
            </a:r>
            <a:r>
              <a:rPr lang="de-DE" kern="0" dirty="0" err="1">
                <a:solidFill>
                  <a:srgbClr val="000000"/>
                </a:solidFill>
                <a:cs typeface="Proxima Nova Regular"/>
              </a:rPr>
              <a:t>used</a:t>
            </a:r>
            <a:r>
              <a:rPr lang="de-DE" kern="0" dirty="0">
                <a:solidFill>
                  <a:srgbClr val="000000"/>
                </a:solidFill>
                <a:cs typeface="Proxima Nova Regular"/>
              </a:rPr>
              <a:t> in </a:t>
            </a:r>
            <a:r>
              <a:rPr lang="it-IT" dirty="0" err="1"/>
              <a:t>colored</a:t>
            </a:r>
            <a:r>
              <a:rPr lang="it-IT" dirty="0"/>
              <a:t> font </a:t>
            </a:r>
            <a:r>
              <a:rPr lang="de-DE" kern="0" dirty="0" err="1">
                <a:solidFill>
                  <a:srgbClr val="000000"/>
                </a:solidFill>
                <a:cs typeface="Proxima Nova Regular"/>
              </a:rPr>
              <a:t>and</a:t>
            </a:r>
            <a:r>
              <a:rPr lang="de-DE" kern="0" dirty="0">
                <a:solidFill>
                  <a:srgbClr val="000000"/>
                </a:solidFill>
                <a:cs typeface="Proxima Nova Regular"/>
              </a:rPr>
              <a:t> at 130% </a:t>
            </a:r>
            <a:r>
              <a:rPr lang="de-DE" kern="0" dirty="0" err="1">
                <a:solidFill>
                  <a:srgbClr val="000000"/>
                </a:solidFill>
                <a:cs typeface="Proxima Nova Regular"/>
              </a:rPr>
              <a:t>of</a:t>
            </a:r>
            <a:r>
              <a:rPr lang="de-DE" kern="0" dirty="0">
                <a:solidFill>
                  <a:srgbClr val="000000"/>
                </a:solidFill>
                <a:cs typeface="Proxima Nova Regular"/>
              </a:rPr>
              <a:t> </a:t>
            </a:r>
            <a:r>
              <a:rPr lang="de-DE" kern="0" dirty="0" err="1">
                <a:solidFill>
                  <a:srgbClr val="000000"/>
                </a:solidFill>
                <a:cs typeface="Proxima Nova Regular"/>
              </a:rPr>
              <a:t>text</a:t>
            </a:r>
            <a:r>
              <a:rPr lang="de-DE" kern="0" dirty="0">
                <a:solidFill>
                  <a:srgbClr val="000000"/>
                </a:solidFill>
                <a:cs typeface="Proxima Nova Regular"/>
              </a:rPr>
              <a:t> </a:t>
            </a:r>
            <a:r>
              <a:rPr lang="de-DE" kern="0" dirty="0" err="1">
                <a:solidFill>
                  <a:srgbClr val="000000"/>
                </a:solidFill>
                <a:cs typeface="Proxima Nova Regular"/>
              </a:rPr>
              <a:t>size</a:t>
            </a:r>
            <a:r>
              <a:rPr lang="de-DE" kern="0" dirty="0">
                <a:solidFill>
                  <a:srgbClr val="000000"/>
                </a:solidFill>
                <a:cs typeface="Proxima Nova Regular"/>
              </a:rPr>
              <a:t>.</a:t>
            </a:r>
            <a:endParaRPr lang="it-IT" dirty="0">
              <a:solidFill>
                <a:srgbClr val="000000"/>
              </a:solidFill>
            </a:endParaRPr>
          </a:p>
          <a:p>
            <a:pPr marL="285750" indent="-285750">
              <a:buClr>
                <a:schemeClr val="tx2"/>
              </a:buClr>
              <a:buSzPct val="130000"/>
              <a:buFont typeface="Wingdings" panose="05000000000000000000" pitchFamily="2" charset="2"/>
              <a:buChar char="§"/>
            </a:pPr>
            <a:r>
              <a:rPr lang="de-DE" kern="0" dirty="0">
                <a:solidFill>
                  <a:srgbClr val="000000"/>
                </a:solidFill>
                <a:cs typeface="Proxima Nova Regular"/>
              </a:rPr>
              <a:t>The </a:t>
            </a:r>
            <a:r>
              <a:rPr lang="de-DE" kern="0" dirty="0" err="1">
                <a:solidFill>
                  <a:srgbClr val="000000"/>
                </a:solidFill>
                <a:cs typeface="Proxima Nova Regular"/>
              </a:rPr>
              <a:t>fontsize</a:t>
            </a:r>
            <a:r>
              <a:rPr lang="de-DE" kern="0" dirty="0">
                <a:solidFill>
                  <a:srgbClr val="000000"/>
                </a:solidFill>
                <a:cs typeface="Proxima Nova Regular"/>
              </a:rPr>
              <a:t> </a:t>
            </a:r>
            <a:r>
              <a:rPr lang="de-DE" kern="0" dirty="0" err="1">
                <a:solidFill>
                  <a:srgbClr val="000000"/>
                </a:solidFill>
                <a:cs typeface="Proxima Nova Regular"/>
              </a:rPr>
              <a:t>used</a:t>
            </a:r>
            <a:r>
              <a:rPr lang="de-DE" kern="0" dirty="0">
                <a:solidFill>
                  <a:srgbClr val="000000"/>
                </a:solidFill>
                <a:cs typeface="Proxima Nova Regular"/>
              </a:rPr>
              <a:t> </a:t>
            </a:r>
            <a:r>
              <a:rPr lang="de-DE" kern="0" dirty="0" err="1">
                <a:solidFill>
                  <a:srgbClr val="000000"/>
                </a:solidFill>
                <a:cs typeface="Proxima Nova Regular"/>
              </a:rPr>
              <a:t>within</a:t>
            </a:r>
            <a:r>
              <a:rPr lang="de-DE" kern="0" dirty="0">
                <a:solidFill>
                  <a:srgbClr val="000000"/>
                </a:solidFill>
                <a:cs typeface="Proxima Nova Regular"/>
              </a:rPr>
              <a:t> double </a:t>
            </a:r>
            <a:r>
              <a:rPr lang="de-DE" kern="0" dirty="0" err="1">
                <a:solidFill>
                  <a:srgbClr val="000000"/>
                </a:solidFill>
                <a:cs typeface="Proxima Nova Regular"/>
              </a:rPr>
              <a:t>column</a:t>
            </a:r>
            <a:r>
              <a:rPr lang="de-DE" kern="0" dirty="0">
                <a:solidFill>
                  <a:srgbClr val="000000"/>
                </a:solidFill>
                <a:cs typeface="Proxima Nova Regular"/>
              </a:rPr>
              <a:t> </a:t>
            </a:r>
            <a:r>
              <a:rPr lang="de-DE" kern="0" dirty="0" err="1">
                <a:solidFill>
                  <a:srgbClr val="000000"/>
                </a:solidFill>
                <a:cs typeface="Proxima Nova Regular"/>
              </a:rPr>
              <a:t>copy</a:t>
            </a:r>
            <a:r>
              <a:rPr lang="de-DE" kern="0" dirty="0">
                <a:solidFill>
                  <a:srgbClr val="000000"/>
                </a:solidFill>
                <a:cs typeface="Proxima Nova Regular"/>
              </a:rPr>
              <a:t> </a:t>
            </a:r>
            <a:r>
              <a:rPr lang="de-DE" kern="0" dirty="0" err="1">
                <a:solidFill>
                  <a:srgbClr val="000000"/>
                </a:solidFill>
                <a:cs typeface="Proxima Nova Regular"/>
              </a:rPr>
              <a:t>boxes</a:t>
            </a:r>
            <a:r>
              <a:rPr lang="de-DE" kern="0" dirty="0">
                <a:solidFill>
                  <a:srgbClr val="000000"/>
                </a:solidFill>
                <a:cs typeface="Proxima Nova Regular"/>
              </a:rPr>
              <a:t> </a:t>
            </a:r>
            <a:r>
              <a:rPr lang="de-DE" kern="0" dirty="0" err="1">
                <a:solidFill>
                  <a:srgbClr val="000000"/>
                </a:solidFill>
                <a:cs typeface="Proxima Nova Regular"/>
              </a:rPr>
              <a:t>usually</a:t>
            </a:r>
            <a:r>
              <a:rPr lang="de-DE" kern="0" dirty="0">
                <a:solidFill>
                  <a:srgbClr val="000000"/>
                </a:solidFill>
                <a:cs typeface="Proxima Nova Regular"/>
              </a:rPr>
              <a:t> </a:t>
            </a:r>
            <a:r>
              <a:rPr lang="de-DE" kern="0" dirty="0" err="1">
                <a:solidFill>
                  <a:srgbClr val="000000"/>
                </a:solidFill>
                <a:cs typeface="Proxima Nova Regular"/>
              </a:rPr>
              <a:t>is</a:t>
            </a:r>
            <a:r>
              <a:rPr lang="de-DE" kern="0" dirty="0">
                <a:solidFill>
                  <a:srgbClr val="000000"/>
                </a:solidFill>
                <a:cs typeface="Proxima Nova Regular"/>
              </a:rPr>
              <a:t> 16pt.</a:t>
            </a:r>
          </a:p>
          <a:p>
            <a:pPr marL="285750" indent="-285750">
              <a:buClr>
                <a:schemeClr val="tx2"/>
              </a:buClr>
              <a:buSzPct val="130000"/>
              <a:buFont typeface="Wingdings" panose="05000000000000000000" pitchFamily="2" charset="2"/>
              <a:buChar char="§"/>
            </a:pPr>
            <a:r>
              <a:rPr lang="de-DE" sz="1400" kern="0" dirty="0" err="1">
                <a:solidFill>
                  <a:srgbClr val="000000"/>
                </a:solidFill>
                <a:cs typeface="Proxima Nova Regular"/>
              </a:rPr>
              <a:t>If</a:t>
            </a:r>
            <a:r>
              <a:rPr lang="de-DE" sz="1400" kern="0" dirty="0">
                <a:solidFill>
                  <a:srgbClr val="000000"/>
                </a:solidFill>
                <a:cs typeface="Proxima Nova Regular"/>
              </a:rPr>
              <a:t> </a:t>
            </a:r>
            <a:r>
              <a:rPr lang="de-DE" sz="1400" kern="0" dirty="0" err="1">
                <a:solidFill>
                  <a:srgbClr val="000000"/>
                </a:solidFill>
                <a:cs typeface="Proxima Nova Regular"/>
              </a:rPr>
              <a:t>necessary</a:t>
            </a:r>
            <a:r>
              <a:rPr lang="de-DE" sz="1400" kern="0" dirty="0">
                <a:solidFill>
                  <a:srgbClr val="000000"/>
                </a:solidFill>
                <a:cs typeface="Proxima Nova Regular"/>
              </a:rPr>
              <a:t> </a:t>
            </a:r>
            <a:r>
              <a:rPr lang="de-DE" sz="1400" kern="0" dirty="0" err="1">
                <a:solidFill>
                  <a:srgbClr val="000000"/>
                </a:solidFill>
                <a:cs typeface="Proxima Nova Regular"/>
              </a:rPr>
              <a:t>for</a:t>
            </a:r>
            <a:r>
              <a:rPr lang="de-DE" sz="1400" kern="0" dirty="0">
                <a:solidFill>
                  <a:srgbClr val="000000"/>
                </a:solidFill>
                <a:cs typeface="Proxima Nova Regular"/>
              </a:rPr>
              <a:t> </a:t>
            </a:r>
            <a:r>
              <a:rPr lang="de-DE" sz="1400" kern="0" dirty="0" err="1">
                <a:solidFill>
                  <a:srgbClr val="000000"/>
                </a:solidFill>
                <a:cs typeface="Proxima Nova Regular"/>
              </a:rPr>
              <a:t>the</a:t>
            </a:r>
            <a:r>
              <a:rPr lang="de-DE" sz="1400" kern="0" dirty="0">
                <a:solidFill>
                  <a:srgbClr val="000000"/>
                </a:solidFill>
                <a:cs typeface="Proxima Nova Regular"/>
              </a:rPr>
              <a:t> </a:t>
            </a:r>
            <a:r>
              <a:rPr lang="de-DE" sz="1400" kern="0" dirty="0" err="1">
                <a:solidFill>
                  <a:srgbClr val="000000"/>
                </a:solidFill>
                <a:cs typeface="Proxima Nova Regular"/>
              </a:rPr>
              <a:t>suitable</a:t>
            </a:r>
            <a:r>
              <a:rPr lang="de-DE" sz="1400" kern="0" dirty="0">
                <a:solidFill>
                  <a:srgbClr val="000000"/>
                </a:solidFill>
                <a:cs typeface="Proxima Nova Regular"/>
              </a:rPr>
              <a:t> </a:t>
            </a:r>
            <a:r>
              <a:rPr lang="de-DE" sz="1400" kern="0" dirty="0" err="1">
                <a:solidFill>
                  <a:srgbClr val="000000"/>
                </a:solidFill>
                <a:cs typeface="Proxima Nova Regular"/>
              </a:rPr>
              <a:t>presentation</a:t>
            </a:r>
            <a:r>
              <a:rPr lang="de-DE" sz="1400" kern="0" dirty="0">
                <a:solidFill>
                  <a:srgbClr val="000000"/>
                </a:solidFill>
                <a:cs typeface="Proxima Nova Regular"/>
              </a:rPr>
              <a:t> </a:t>
            </a:r>
            <a:r>
              <a:rPr lang="de-DE" sz="1400" kern="0" dirty="0" err="1">
                <a:solidFill>
                  <a:srgbClr val="000000"/>
                </a:solidFill>
                <a:cs typeface="Proxima Nova Regular"/>
              </a:rPr>
              <a:t>of</a:t>
            </a:r>
            <a:r>
              <a:rPr lang="de-DE" sz="1400" kern="0" dirty="0">
                <a:solidFill>
                  <a:srgbClr val="000000"/>
                </a:solidFill>
                <a:cs typeface="Proxima Nova Regular"/>
              </a:rPr>
              <a:t> </a:t>
            </a:r>
            <a:r>
              <a:rPr lang="de-DE" sz="1400" kern="0" dirty="0" err="1">
                <a:solidFill>
                  <a:srgbClr val="000000"/>
                </a:solidFill>
                <a:cs typeface="Proxima Nova Regular"/>
              </a:rPr>
              <a:t>your</a:t>
            </a:r>
            <a:r>
              <a:rPr lang="de-DE" sz="1400" kern="0" dirty="0">
                <a:solidFill>
                  <a:srgbClr val="000000"/>
                </a:solidFill>
                <a:cs typeface="Proxima Nova Regular"/>
              </a:rPr>
              <a:t> </a:t>
            </a:r>
            <a:r>
              <a:rPr lang="de-DE" sz="1400" kern="0" dirty="0" err="1">
                <a:solidFill>
                  <a:srgbClr val="000000"/>
                </a:solidFill>
                <a:cs typeface="Proxima Nova Regular"/>
              </a:rPr>
              <a:t>content</a:t>
            </a:r>
            <a:r>
              <a:rPr lang="de-DE" sz="1400" kern="0" dirty="0">
                <a:solidFill>
                  <a:srgbClr val="000000"/>
                </a:solidFill>
                <a:cs typeface="Proxima Nova Regular"/>
              </a:rPr>
              <a:t> </a:t>
            </a:r>
            <a:r>
              <a:rPr lang="de-DE" sz="1400" kern="0" dirty="0" err="1">
                <a:solidFill>
                  <a:srgbClr val="000000"/>
                </a:solidFill>
                <a:cs typeface="Proxima Nova Regular"/>
              </a:rPr>
              <a:t>you</a:t>
            </a:r>
            <a:r>
              <a:rPr lang="de-DE" sz="1400" kern="0" dirty="0">
                <a:solidFill>
                  <a:srgbClr val="000000"/>
                </a:solidFill>
                <a:cs typeface="Proxima Nova Regular"/>
              </a:rPr>
              <a:t> </a:t>
            </a:r>
            <a:r>
              <a:rPr lang="de-DE" sz="1400" kern="0" dirty="0" err="1">
                <a:solidFill>
                  <a:srgbClr val="000000"/>
                </a:solidFill>
                <a:cs typeface="Proxima Nova Regular"/>
              </a:rPr>
              <a:t>may</a:t>
            </a:r>
            <a:r>
              <a:rPr lang="de-DE" sz="1400" kern="0" dirty="0">
                <a:solidFill>
                  <a:srgbClr val="000000"/>
                </a:solidFill>
                <a:cs typeface="Proxima Nova Regular"/>
              </a:rPr>
              <a:t> </a:t>
            </a:r>
            <a:r>
              <a:rPr lang="de-DE" sz="1400" kern="0" dirty="0" err="1">
                <a:solidFill>
                  <a:srgbClr val="000000"/>
                </a:solidFill>
                <a:cs typeface="Proxima Nova Regular"/>
              </a:rPr>
              <a:t>reduce</a:t>
            </a:r>
            <a:r>
              <a:rPr lang="de-DE" sz="1400" kern="0" dirty="0">
                <a:solidFill>
                  <a:srgbClr val="000000"/>
                </a:solidFill>
                <a:cs typeface="Proxima Nova Regular"/>
              </a:rPr>
              <a:t> </a:t>
            </a:r>
            <a:r>
              <a:rPr lang="de-DE" sz="1400" kern="0" dirty="0" err="1">
                <a:solidFill>
                  <a:srgbClr val="000000"/>
                </a:solidFill>
                <a:cs typeface="Proxima Nova Regular"/>
              </a:rPr>
              <a:t>the</a:t>
            </a:r>
            <a:r>
              <a:rPr lang="de-DE" sz="1400" kern="0" dirty="0">
                <a:solidFill>
                  <a:srgbClr val="000000"/>
                </a:solidFill>
                <a:cs typeface="Proxima Nova Regular"/>
              </a:rPr>
              <a:t> </a:t>
            </a:r>
            <a:r>
              <a:rPr lang="de-DE" sz="1400" kern="0" dirty="0" err="1">
                <a:solidFill>
                  <a:srgbClr val="000000"/>
                </a:solidFill>
                <a:cs typeface="Proxima Nova Regular"/>
              </a:rPr>
              <a:t>fontsize</a:t>
            </a:r>
            <a:r>
              <a:rPr lang="de-DE" sz="1400" kern="0" dirty="0">
                <a:solidFill>
                  <a:srgbClr val="000000"/>
                </a:solidFill>
                <a:cs typeface="Proxima Nova Regular"/>
              </a:rPr>
              <a:t> </a:t>
            </a:r>
            <a:r>
              <a:rPr lang="de-DE" sz="1400" kern="0" dirty="0" err="1">
                <a:solidFill>
                  <a:srgbClr val="000000"/>
                </a:solidFill>
                <a:cs typeface="Proxima Nova Regular"/>
              </a:rPr>
              <a:t>to</a:t>
            </a:r>
            <a:r>
              <a:rPr lang="de-DE" sz="1400" kern="0" dirty="0">
                <a:solidFill>
                  <a:srgbClr val="000000"/>
                </a:solidFill>
                <a:cs typeface="Proxima Nova Regular"/>
              </a:rPr>
              <a:t> 14pt.</a:t>
            </a:r>
          </a:p>
          <a:p>
            <a:endParaRPr lang="it-IT" dirty="0">
              <a:solidFill>
                <a:srgbClr val="000000"/>
              </a:solidFill>
            </a:endParaRPr>
          </a:p>
          <a:p>
            <a:endParaRPr lang="it-IT" dirty="0">
              <a:solidFill>
                <a:srgbClr val="000000"/>
              </a:solidFill>
            </a:endParaRPr>
          </a:p>
        </p:txBody>
      </p:sp>
      <p:sp>
        <p:nvSpPr>
          <p:cNvPr id="8" name="Content Placeholder 7"/>
          <p:cNvSpPr>
            <a:spLocks noGrp="1"/>
          </p:cNvSpPr>
          <p:nvPr>
            <p:ph sz="half" idx="2"/>
          </p:nvPr>
        </p:nvSpPr>
        <p:spPr/>
        <p:txBody>
          <a:bodyPr/>
          <a:lstStyle/>
          <a:p>
            <a:r>
              <a:rPr lang="it-IT" dirty="0" err="1">
                <a:solidFill>
                  <a:srgbClr val="000000"/>
                </a:solidFill>
              </a:rPr>
              <a:t>This</a:t>
            </a:r>
            <a:r>
              <a:rPr lang="it-IT" dirty="0">
                <a:solidFill>
                  <a:srgbClr val="000000"/>
                </a:solidFill>
              </a:rPr>
              <a:t> </a:t>
            </a:r>
            <a:r>
              <a:rPr lang="it-IT" dirty="0" err="1">
                <a:solidFill>
                  <a:srgbClr val="000000"/>
                </a:solidFill>
              </a:rPr>
              <a:t>is</a:t>
            </a:r>
            <a:r>
              <a:rPr lang="it-IT" dirty="0">
                <a:solidFill>
                  <a:srgbClr val="000000"/>
                </a:solidFill>
              </a:rPr>
              <a:t> an </a:t>
            </a:r>
            <a:r>
              <a:rPr lang="it-IT" dirty="0" err="1">
                <a:solidFill>
                  <a:srgbClr val="000000"/>
                </a:solidFill>
              </a:rPr>
              <a:t>example</a:t>
            </a:r>
            <a:r>
              <a:rPr lang="it-IT" dirty="0">
                <a:solidFill>
                  <a:srgbClr val="000000"/>
                </a:solidFill>
              </a:rPr>
              <a:t> of a </a:t>
            </a:r>
            <a:r>
              <a:rPr lang="it-IT" dirty="0" err="1">
                <a:solidFill>
                  <a:srgbClr val="000000"/>
                </a:solidFill>
              </a:rPr>
              <a:t>simple</a:t>
            </a:r>
            <a:r>
              <a:rPr lang="it-IT" dirty="0">
                <a:solidFill>
                  <a:srgbClr val="000000"/>
                </a:solidFill>
              </a:rPr>
              <a:t> text with the standard style </a:t>
            </a:r>
            <a:r>
              <a:rPr lang="it-IT" dirty="0" err="1">
                <a:solidFill>
                  <a:srgbClr val="000000"/>
                </a:solidFill>
              </a:rPr>
              <a:t>applied</a:t>
            </a:r>
            <a:r>
              <a:rPr lang="it-IT" dirty="0">
                <a:solidFill>
                  <a:srgbClr val="000000"/>
                </a:solidFill>
              </a:rPr>
              <a:t>. </a:t>
            </a:r>
          </a:p>
          <a:p>
            <a:endParaRPr lang="it-IT" sz="400" kern="0" dirty="0">
              <a:solidFill>
                <a:srgbClr val="000000"/>
              </a:solidFill>
              <a:cs typeface="Proxima Nova Regular"/>
            </a:endParaRPr>
          </a:p>
          <a:p>
            <a:r>
              <a:rPr lang="de-DE" kern="0" dirty="0" err="1">
                <a:solidFill>
                  <a:srgbClr val="000000"/>
                </a:solidFill>
                <a:cs typeface="Proxima Nova Regular"/>
              </a:rPr>
              <a:t>Here</a:t>
            </a:r>
            <a:r>
              <a:rPr lang="de-DE" kern="0" dirty="0">
                <a:solidFill>
                  <a:srgbClr val="000000"/>
                </a:solidFill>
                <a:cs typeface="Proxima Nova Regular"/>
              </a:rPr>
              <a:t> </a:t>
            </a:r>
            <a:r>
              <a:rPr lang="de-DE" kern="0" dirty="0" err="1">
                <a:solidFill>
                  <a:srgbClr val="000000"/>
                </a:solidFill>
                <a:cs typeface="Proxima Nova Regular"/>
              </a:rPr>
              <a:t>you</a:t>
            </a:r>
            <a:r>
              <a:rPr lang="de-DE" kern="0" dirty="0">
                <a:solidFill>
                  <a:srgbClr val="000000"/>
                </a:solidFill>
                <a:cs typeface="Proxima Nova Regular"/>
              </a:rPr>
              <a:t> </a:t>
            </a:r>
            <a:r>
              <a:rPr lang="de-DE" kern="0" dirty="0" err="1">
                <a:solidFill>
                  <a:srgbClr val="000000"/>
                </a:solidFill>
                <a:cs typeface="Proxima Nova Regular"/>
              </a:rPr>
              <a:t>can</a:t>
            </a:r>
            <a:r>
              <a:rPr lang="de-DE" kern="0" dirty="0">
                <a:solidFill>
                  <a:srgbClr val="000000"/>
                </a:solidFill>
                <a:cs typeface="Proxima Nova Regular"/>
              </a:rPr>
              <a:t> </a:t>
            </a:r>
            <a:r>
              <a:rPr lang="de-DE" kern="0" dirty="0" err="1">
                <a:solidFill>
                  <a:srgbClr val="000000"/>
                </a:solidFill>
                <a:cs typeface="Proxima Nova Regular"/>
              </a:rPr>
              <a:t>see</a:t>
            </a:r>
            <a:r>
              <a:rPr lang="de-DE" kern="0" dirty="0">
                <a:solidFill>
                  <a:srgbClr val="000000"/>
                </a:solidFill>
                <a:cs typeface="Proxima Nova Regular"/>
              </a:rPr>
              <a:t> a </a:t>
            </a:r>
            <a:r>
              <a:rPr lang="de-DE" kern="0" dirty="0" err="1">
                <a:solidFill>
                  <a:srgbClr val="000000"/>
                </a:solidFill>
                <a:cs typeface="Proxima Nova Regular"/>
              </a:rPr>
              <a:t>bulleted</a:t>
            </a:r>
            <a:r>
              <a:rPr lang="de-DE" kern="0" dirty="0">
                <a:solidFill>
                  <a:srgbClr val="000000"/>
                </a:solidFill>
                <a:cs typeface="Proxima Nova Regular"/>
              </a:rPr>
              <a:t> </a:t>
            </a:r>
            <a:r>
              <a:rPr lang="de-DE" kern="0" dirty="0" err="1">
                <a:solidFill>
                  <a:srgbClr val="000000"/>
                </a:solidFill>
                <a:cs typeface="Proxima Nova Regular"/>
              </a:rPr>
              <a:t>textfield</a:t>
            </a:r>
            <a:r>
              <a:rPr lang="de-DE" kern="0" dirty="0">
                <a:solidFill>
                  <a:srgbClr val="000000"/>
                </a:solidFill>
                <a:cs typeface="Proxima Nova Regular"/>
              </a:rPr>
              <a:t>:</a:t>
            </a:r>
            <a:endParaRPr lang="it-IT" dirty="0">
              <a:solidFill>
                <a:srgbClr val="000000"/>
              </a:solidFill>
            </a:endParaRPr>
          </a:p>
          <a:p>
            <a:pPr marL="285750" indent="-285750">
              <a:buClr>
                <a:schemeClr val="tx2"/>
              </a:buClr>
              <a:buSzPct val="130000"/>
              <a:buFont typeface="Wingdings" panose="05000000000000000000" pitchFamily="2" charset="2"/>
              <a:buChar char="§"/>
            </a:pPr>
            <a:r>
              <a:rPr lang="de-DE" kern="0" dirty="0" err="1">
                <a:solidFill>
                  <a:srgbClr val="000000"/>
                </a:solidFill>
                <a:cs typeface="Proxima Nova Regular"/>
              </a:rPr>
              <a:t>Please</a:t>
            </a:r>
            <a:r>
              <a:rPr lang="de-DE" kern="0" dirty="0">
                <a:solidFill>
                  <a:srgbClr val="000000"/>
                </a:solidFill>
                <a:cs typeface="Proxima Nova Regular"/>
              </a:rPr>
              <a:t> </a:t>
            </a:r>
            <a:r>
              <a:rPr lang="de-DE" kern="0" dirty="0" err="1">
                <a:solidFill>
                  <a:srgbClr val="000000"/>
                </a:solidFill>
                <a:cs typeface="Proxima Nova Regular"/>
              </a:rPr>
              <a:t>make</a:t>
            </a:r>
            <a:r>
              <a:rPr lang="de-DE" kern="0" dirty="0">
                <a:solidFill>
                  <a:srgbClr val="000000"/>
                </a:solidFill>
                <a:cs typeface="Proxima Nova Regular"/>
              </a:rPr>
              <a:t> </a:t>
            </a:r>
            <a:r>
              <a:rPr lang="de-DE" kern="0" dirty="0" err="1">
                <a:solidFill>
                  <a:srgbClr val="000000"/>
                </a:solidFill>
                <a:cs typeface="Proxima Nova Regular"/>
              </a:rPr>
              <a:t>sure</a:t>
            </a:r>
            <a:r>
              <a:rPr lang="de-DE" kern="0" dirty="0">
                <a:solidFill>
                  <a:srgbClr val="000000"/>
                </a:solidFill>
                <a:cs typeface="Proxima Nova Regular"/>
              </a:rPr>
              <a:t> </a:t>
            </a:r>
            <a:r>
              <a:rPr lang="de-DE" kern="0" dirty="0" err="1">
                <a:solidFill>
                  <a:srgbClr val="000000"/>
                </a:solidFill>
                <a:cs typeface="Proxima Nova Regular"/>
              </a:rPr>
              <a:t>the</a:t>
            </a:r>
            <a:r>
              <a:rPr lang="de-DE" kern="0" dirty="0">
                <a:solidFill>
                  <a:srgbClr val="000000"/>
                </a:solidFill>
                <a:cs typeface="Proxima Nova Regular"/>
              </a:rPr>
              <a:t> </a:t>
            </a:r>
            <a:r>
              <a:rPr lang="de-DE" kern="0" dirty="0" err="1">
                <a:solidFill>
                  <a:srgbClr val="000000"/>
                </a:solidFill>
                <a:cs typeface="Proxima Nova Regular"/>
              </a:rPr>
              <a:t>bullets</a:t>
            </a:r>
            <a:r>
              <a:rPr lang="de-DE" kern="0" dirty="0">
                <a:solidFill>
                  <a:srgbClr val="000000"/>
                </a:solidFill>
                <a:cs typeface="Proxima Nova Regular"/>
              </a:rPr>
              <a:t> </a:t>
            </a:r>
            <a:r>
              <a:rPr lang="de-DE" kern="0" dirty="0" err="1">
                <a:solidFill>
                  <a:srgbClr val="000000"/>
                </a:solidFill>
                <a:cs typeface="Proxima Nova Regular"/>
              </a:rPr>
              <a:t>are</a:t>
            </a:r>
            <a:r>
              <a:rPr lang="de-DE" kern="0" dirty="0">
                <a:solidFill>
                  <a:srgbClr val="000000"/>
                </a:solidFill>
                <a:cs typeface="Proxima Nova Regular"/>
              </a:rPr>
              <a:t> </a:t>
            </a:r>
            <a:r>
              <a:rPr lang="de-DE" kern="0" dirty="0" err="1">
                <a:solidFill>
                  <a:srgbClr val="000000"/>
                </a:solidFill>
                <a:cs typeface="Proxima Nova Regular"/>
              </a:rPr>
              <a:t>used</a:t>
            </a:r>
            <a:r>
              <a:rPr lang="de-DE" kern="0" dirty="0">
                <a:solidFill>
                  <a:srgbClr val="000000"/>
                </a:solidFill>
                <a:cs typeface="Proxima Nova Regular"/>
              </a:rPr>
              <a:t> in </a:t>
            </a:r>
            <a:r>
              <a:rPr lang="it-IT" dirty="0" err="1"/>
              <a:t>colored</a:t>
            </a:r>
            <a:r>
              <a:rPr lang="it-IT"/>
              <a:t> font </a:t>
            </a:r>
            <a:r>
              <a:rPr lang="de-DE" kern="0">
                <a:solidFill>
                  <a:srgbClr val="000000"/>
                </a:solidFill>
                <a:cs typeface="Proxima Nova Regular"/>
              </a:rPr>
              <a:t>and</a:t>
            </a:r>
            <a:r>
              <a:rPr lang="de-DE" kern="0" dirty="0">
                <a:solidFill>
                  <a:srgbClr val="000000"/>
                </a:solidFill>
                <a:cs typeface="Proxima Nova Regular"/>
              </a:rPr>
              <a:t> at 130% </a:t>
            </a:r>
            <a:r>
              <a:rPr lang="de-DE" kern="0" dirty="0" err="1">
                <a:solidFill>
                  <a:srgbClr val="000000"/>
                </a:solidFill>
                <a:cs typeface="Proxima Nova Regular"/>
              </a:rPr>
              <a:t>of</a:t>
            </a:r>
            <a:r>
              <a:rPr lang="de-DE" kern="0" dirty="0">
                <a:solidFill>
                  <a:srgbClr val="000000"/>
                </a:solidFill>
                <a:cs typeface="Proxima Nova Regular"/>
              </a:rPr>
              <a:t> </a:t>
            </a:r>
            <a:r>
              <a:rPr lang="de-DE" kern="0" dirty="0" err="1">
                <a:solidFill>
                  <a:srgbClr val="000000"/>
                </a:solidFill>
                <a:cs typeface="Proxima Nova Regular"/>
              </a:rPr>
              <a:t>text</a:t>
            </a:r>
            <a:r>
              <a:rPr lang="de-DE" kern="0" dirty="0">
                <a:solidFill>
                  <a:srgbClr val="000000"/>
                </a:solidFill>
                <a:cs typeface="Proxima Nova Regular"/>
              </a:rPr>
              <a:t> </a:t>
            </a:r>
            <a:r>
              <a:rPr lang="de-DE" kern="0" dirty="0" err="1">
                <a:solidFill>
                  <a:srgbClr val="000000"/>
                </a:solidFill>
                <a:cs typeface="Proxima Nova Regular"/>
              </a:rPr>
              <a:t>size</a:t>
            </a:r>
            <a:r>
              <a:rPr lang="de-DE" kern="0" dirty="0">
                <a:solidFill>
                  <a:srgbClr val="000000"/>
                </a:solidFill>
                <a:cs typeface="Proxima Nova Regular"/>
              </a:rPr>
              <a:t>.</a:t>
            </a:r>
            <a:endParaRPr lang="it-IT" dirty="0">
              <a:solidFill>
                <a:srgbClr val="000000"/>
              </a:solidFill>
            </a:endParaRPr>
          </a:p>
          <a:p>
            <a:pPr marL="285750" indent="-285750">
              <a:buClr>
                <a:schemeClr val="tx2"/>
              </a:buClr>
              <a:buSzPct val="130000"/>
              <a:buFont typeface="Wingdings" panose="05000000000000000000" pitchFamily="2" charset="2"/>
              <a:buChar char="§"/>
            </a:pPr>
            <a:r>
              <a:rPr lang="de-DE" kern="0" dirty="0">
                <a:solidFill>
                  <a:srgbClr val="000000"/>
                </a:solidFill>
                <a:cs typeface="Proxima Nova Regular"/>
              </a:rPr>
              <a:t>The </a:t>
            </a:r>
            <a:r>
              <a:rPr lang="de-DE" kern="0" dirty="0" err="1">
                <a:solidFill>
                  <a:srgbClr val="000000"/>
                </a:solidFill>
                <a:cs typeface="Proxima Nova Regular"/>
              </a:rPr>
              <a:t>fontsize</a:t>
            </a:r>
            <a:r>
              <a:rPr lang="de-DE" kern="0" dirty="0">
                <a:solidFill>
                  <a:srgbClr val="000000"/>
                </a:solidFill>
                <a:cs typeface="Proxima Nova Regular"/>
              </a:rPr>
              <a:t> </a:t>
            </a:r>
            <a:r>
              <a:rPr lang="de-DE" kern="0" dirty="0" err="1">
                <a:solidFill>
                  <a:srgbClr val="000000"/>
                </a:solidFill>
                <a:cs typeface="Proxima Nova Regular"/>
              </a:rPr>
              <a:t>used</a:t>
            </a:r>
            <a:r>
              <a:rPr lang="de-DE" kern="0" dirty="0">
                <a:solidFill>
                  <a:srgbClr val="000000"/>
                </a:solidFill>
                <a:cs typeface="Proxima Nova Regular"/>
              </a:rPr>
              <a:t> </a:t>
            </a:r>
            <a:r>
              <a:rPr lang="de-DE" kern="0" dirty="0" err="1">
                <a:solidFill>
                  <a:srgbClr val="000000"/>
                </a:solidFill>
                <a:cs typeface="Proxima Nova Regular"/>
              </a:rPr>
              <a:t>within</a:t>
            </a:r>
            <a:r>
              <a:rPr lang="de-DE" kern="0" dirty="0">
                <a:solidFill>
                  <a:srgbClr val="000000"/>
                </a:solidFill>
                <a:cs typeface="Proxima Nova Regular"/>
              </a:rPr>
              <a:t> double </a:t>
            </a:r>
            <a:r>
              <a:rPr lang="de-DE" kern="0" dirty="0" err="1">
                <a:solidFill>
                  <a:srgbClr val="000000"/>
                </a:solidFill>
                <a:cs typeface="Proxima Nova Regular"/>
              </a:rPr>
              <a:t>column</a:t>
            </a:r>
            <a:r>
              <a:rPr lang="de-DE" kern="0" dirty="0">
                <a:solidFill>
                  <a:srgbClr val="000000"/>
                </a:solidFill>
                <a:cs typeface="Proxima Nova Regular"/>
              </a:rPr>
              <a:t> </a:t>
            </a:r>
            <a:r>
              <a:rPr lang="de-DE" kern="0" dirty="0" err="1">
                <a:solidFill>
                  <a:srgbClr val="000000"/>
                </a:solidFill>
                <a:cs typeface="Proxima Nova Regular"/>
              </a:rPr>
              <a:t>copy</a:t>
            </a:r>
            <a:r>
              <a:rPr lang="de-DE" kern="0" dirty="0">
                <a:solidFill>
                  <a:srgbClr val="000000"/>
                </a:solidFill>
                <a:cs typeface="Proxima Nova Regular"/>
              </a:rPr>
              <a:t> </a:t>
            </a:r>
            <a:r>
              <a:rPr lang="de-DE" kern="0" dirty="0" err="1">
                <a:solidFill>
                  <a:srgbClr val="000000"/>
                </a:solidFill>
                <a:cs typeface="Proxima Nova Regular"/>
              </a:rPr>
              <a:t>boxes</a:t>
            </a:r>
            <a:r>
              <a:rPr lang="de-DE" kern="0" dirty="0">
                <a:solidFill>
                  <a:srgbClr val="000000"/>
                </a:solidFill>
                <a:cs typeface="Proxima Nova Regular"/>
              </a:rPr>
              <a:t> </a:t>
            </a:r>
            <a:r>
              <a:rPr lang="de-DE" kern="0" dirty="0" err="1">
                <a:solidFill>
                  <a:srgbClr val="000000"/>
                </a:solidFill>
                <a:cs typeface="Proxima Nova Regular"/>
              </a:rPr>
              <a:t>usually</a:t>
            </a:r>
            <a:r>
              <a:rPr lang="de-DE" kern="0" dirty="0">
                <a:solidFill>
                  <a:srgbClr val="000000"/>
                </a:solidFill>
                <a:cs typeface="Proxima Nova Regular"/>
              </a:rPr>
              <a:t> </a:t>
            </a:r>
            <a:r>
              <a:rPr lang="de-DE" kern="0" dirty="0" err="1">
                <a:solidFill>
                  <a:srgbClr val="000000"/>
                </a:solidFill>
                <a:cs typeface="Proxima Nova Regular"/>
              </a:rPr>
              <a:t>is</a:t>
            </a:r>
            <a:r>
              <a:rPr lang="de-DE" kern="0" dirty="0">
                <a:solidFill>
                  <a:srgbClr val="000000"/>
                </a:solidFill>
                <a:cs typeface="Proxima Nova Regular"/>
              </a:rPr>
              <a:t> 16pt.</a:t>
            </a:r>
          </a:p>
          <a:p>
            <a:pPr marL="285750" indent="-285750">
              <a:buClr>
                <a:schemeClr val="tx2"/>
              </a:buClr>
              <a:buSzPct val="130000"/>
              <a:buFont typeface="Wingdings" panose="05000000000000000000" pitchFamily="2" charset="2"/>
              <a:buChar char="§"/>
            </a:pPr>
            <a:r>
              <a:rPr lang="de-DE" sz="1400" kern="0" dirty="0" err="1">
                <a:solidFill>
                  <a:srgbClr val="000000"/>
                </a:solidFill>
                <a:cs typeface="Proxima Nova Regular"/>
              </a:rPr>
              <a:t>If</a:t>
            </a:r>
            <a:r>
              <a:rPr lang="de-DE" sz="1400" kern="0" dirty="0">
                <a:solidFill>
                  <a:srgbClr val="000000"/>
                </a:solidFill>
                <a:cs typeface="Proxima Nova Regular"/>
              </a:rPr>
              <a:t> </a:t>
            </a:r>
            <a:r>
              <a:rPr lang="de-DE" sz="1400" kern="0" dirty="0" err="1">
                <a:solidFill>
                  <a:srgbClr val="000000"/>
                </a:solidFill>
                <a:cs typeface="Proxima Nova Regular"/>
              </a:rPr>
              <a:t>necessary</a:t>
            </a:r>
            <a:r>
              <a:rPr lang="de-DE" sz="1400" kern="0" dirty="0">
                <a:solidFill>
                  <a:srgbClr val="000000"/>
                </a:solidFill>
                <a:cs typeface="Proxima Nova Regular"/>
              </a:rPr>
              <a:t> </a:t>
            </a:r>
            <a:r>
              <a:rPr lang="de-DE" sz="1400" kern="0" dirty="0" err="1">
                <a:solidFill>
                  <a:srgbClr val="000000"/>
                </a:solidFill>
                <a:cs typeface="Proxima Nova Regular"/>
              </a:rPr>
              <a:t>for</a:t>
            </a:r>
            <a:r>
              <a:rPr lang="de-DE" sz="1400" kern="0" dirty="0">
                <a:solidFill>
                  <a:srgbClr val="000000"/>
                </a:solidFill>
                <a:cs typeface="Proxima Nova Regular"/>
              </a:rPr>
              <a:t> </a:t>
            </a:r>
            <a:r>
              <a:rPr lang="de-DE" sz="1400" kern="0" dirty="0" err="1">
                <a:solidFill>
                  <a:srgbClr val="000000"/>
                </a:solidFill>
                <a:cs typeface="Proxima Nova Regular"/>
              </a:rPr>
              <a:t>the</a:t>
            </a:r>
            <a:r>
              <a:rPr lang="de-DE" sz="1400" kern="0" dirty="0">
                <a:solidFill>
                  <a:srgbClr val="000000"/>
                </a:solidFill>
                <a:cs typeface="Proxima Nova Regular"/>
              </a:rPr>
              <a:t> </a:t>
            </a:r>
            <a:r>
              <a:rPr lang="de-DE" sz="1400" kern="0" dirty="0" err="1">
                <a:solidFill>
                  <a:srgbClr val="000000"/>
                </a:solidFill>
                <a:cs typeface="Proxima Nova Regular"/>
              </a:rPr>
              <a:t>suitable</a:t>
            </a:r>
            <a:r>
              <a:rPr lang="de-DE" sz="1400" kern="0" dirty="0">
                <a:solidFill>
                  <a:srgbClr val="000000"/>
                </a:solidFill>
                <a:cs typeface="Proxima Nova Regular"/>
              </a:rPr>
              <a:t> </a:t>
            </a:r>
            <a:r>
              <a:rPr lang="de-DE" sz="1400" kern="0" dirty="0" err="1">
                <a:solidFill>
                  <a:srgbClr val="000000"/>
                </a:solidFill>
                <a:cs typeface="Proxima Nova Regular"/>
              </a:rPr>
              <a:t>presentation</a:t>
            </a:r>
            <a:r>
              <a:rPr lang="de-DE" sz="1400" kern="0" dirty="0">
                <a:solidFill>
                  <a:srgbClr val="000000"/>
                </a:solidFill>
                <a:cs typeface="Proxima Nova Regular"/>
              </a:rPr>
              <a:t> </a:t>
            </a:r>
            <a:r>
              <a:rPr lang="de-DE" sz="1400" kern="0" dirty="0" err="1">
                <a:solidFill>
                  <a:srgbClr val="000000"/>
                </a:solidFill>
                <a:cs typeface="Proxima Nova Regular"/>
              </a:rPr>
              <a:t>of</a:t>
            </a:r>
            <a:r>
              <a:rPr lang="de-DE" sz="1400" kern="0" dirty="0">
                <a:solidFill>
                  <a:srgbClr val="000000"/>
                </a:solidFill>
                <a:cs typeface="Proxima Nova Regular"/>
              </a:rPr>
              <a:t> </a:t>
            </a:r>
            <a:r>
              <a:rPr lang="de-DE" sz="1400" kern="0" dirty="0" err="1">
                <a:solidFill>
                  <a:srgbClr val="000000"/>
                </a:solidFill>
                <a:cs typeface="Proxima Nova Regular"/>
              </a:rPr>
              <a:t>your</a:t>
            </a:r>
            <a:r>
              <a:rPr lang="de-DE" sz="1400" kern="0" dirty="0">
                <a:solidFill>
                  <a:srgbClr val="000000"/>
                </a:solidFill>
                <a:cs typeface="Proxima Nova Regular"/>
              </a:rPr>
              <a:t> </a:t>
            </a:r>
            <a:r>
              <a:rPr lang="de-DE" sz="1400" kern="0" dirty="0" err="1">
                <a:solidFill>
                  <a:srgbClr val="000000"/>
                </a:solidFill>
                <a:cs typeface="Proxima Nova Regular"/>
              </a:rPr>
              <a:t>content</a:t>
            </a:r>
            <a:r>
              <a:rPr lang="de-DE" sz="1400" kern="0" dirty="0">
                <a:solidFill>
                  <a:srgbClr val="000000"/>
                </a:solidFill>
                <a:cs typeface="Proxima Nova Regular"/>
              </a:rPr>
              <a:t> </a:t>
            </a:r>
            <a:r>
              <a:rPr lang="de-DE" sz="1400" kern="0" dirty="0" err="1">
                <a:solidFill>
                  <a:srgbClr val="000000"/>
                </a:solidFill>
                <a:cs typeface="Proxima Nova Regular"/>
              </a:rPr>
              <a:t>you</a:t>
            </a:r>
            <a:r>
              <a:rPr lang="de-DE" sz="1400" kern="0" dirty="0">
                <a:solidFill>
                  <a:srgbClr val="000000"/>
                </a:solidFill>
                <a:cs typeface="Proxima Nova Regular"/>
              </a:rPr>
              <a:t> </a:t>
            </a:r>
            <a:r>
              <a:rPr lang="de-DE" sz="1400" kern="0" dirty="0" err="1">
                <a:solidFill>
                  <a:srgbClr val="000000"/>
                </a:solidFill>
                <a:cs typeface="Proxima Nova Regular"/>
              </a:rPr>
              <a:t>may</a:t>
            </a:r>
            <a:r>
              <a:rPr lang="de-DE" sz="1400" kern="0" dirty="0">
                <a:solidFill>
                  <a:srgbClr val="000000"/>
                </a:solidFill>
                <a:cs typeface="Proxima Nova Regular"/>
              </a:rPr>
              <a:t> </a:t>
            </a:r>
            <a:r>
              <a:rPr lang="de-DE" sz="1400" kern="0" dirty="0" err="1">
                <a:solidFill>
                  <a:srgbClr val="000000"/>
                </a:solidFill>
                <a:cs typeface="Proxima Nova Regular"/>
              </a:rPr>
              <a:t>reduce</a:t>
            </a:r>
            <a:r>
              <a:rPr lang="de-DE" sz="1400" kern="0" dirty="0">
                <a:solidFill>
                  <a:srgbClr val="000000"/>
                </a:solidFill>
                <a:cs typeface="Proxima Nova Regular"/>
              </a:rPr>
              <a:t> </a:t>
            </a:r>
            <a:r>
              <a:rPr lang="de-DE" sz="1400" kern="0" dirty="0" err="1">
                <a:solidFill>
                  <a:srgbClr val="000000"/>
                </a:solidFill>
                <a:cs typeface="Proxima Nova Regular"/>
              </a:rPr>
              <a:t>the</a:t>
            </a:r>
            <a:r>
              <a:rPr lang="de-DE" sz="1400" kern="0" dirty="0">
                <a:solidFill>
                  <a:srgbClr val="000000"/>
                </a:solidFill>
                <a:cs typeface="Proxima Nova Regular"/>
              </a:rPr>
              <a:t> </a:t>
            </a:r>
            <a:r>
              <a:rPr lang="de-DE" sz="1400" kern="0" dirty="0" err="1">
                <a:solidFill>
                  <a:srgbClr val="000000"/>
                </a:solidFill>
                <a:cs typeface="Proxima Nova Regular"/>
              </a:rPr>
              <a:t>fontsize</a:t>
            </a:r>
            <a:r>
              <a:rPr lang="de-DE" sz="1400" kern="0" dirty="0">
                <a:solidFill>
                  <a:srgbClr val="000000"/>
                </a:solidFill>
                <a:cs typeface="Proxima Nova Regular"/>
              </a:rPr>
              <a:t> </a:t>
            </a:r>
            <a:r>
              <a:rPr lang="de-DE" sz="1400" kern="0" dirty="0" err="1">
                <a:solidFill>
                  <a:srgbClr val="000000"/>
                </a:solidFill>
                <a:cs typeface="Proxima Nova Regular"/>
              </a:rPr>
              <a:t>to</a:t>
            </a:r>
            <a:r>
              <a:rPr lang="de-DE" sz="1400" kern="0" dirty="0">
                <a:solidFill>
                  <a:srgbClr val="000000"/>
                </a:solidFill>
                <a:cs typeface="Proxima Nova Regular"/>
              </a:rPr>
              <a:t> 14pt.</a:t>
            </a:r>
          </a:p>
          <a:p>
            <a:endParaRPr lang="it-IT" dirty="0">
              <a:solidFill>
                <a:srgbClr val="000000"/>
              </a:solidFill>
            </a:endParaRPr>
          </a:p>
          <a:p>
            <a:endParaRPr lang="it-IT" dirty="0">
              <a:solidFill>
                <a:srgbClr val="000000"/>
              </a:solidFill>
            </a:endParaRPr>
          </a:p>
        </p:txBody>
      </p:sp>
      <p:sp>
        <p:nvSpPr>
          <p:cNvPr id="6" name="Title 5"/>
          <p:cNvSpPr>
            <a:spLocks noGrp="1"/>
          </p:cNvSpPr>
          <p:nvPr>
            <p:ph type="title"/>
          </p:nvPr>
        </p:nvSpPr>
        <p:spPr/>
        <p:txBody>
          <a:bodyPr/>
          <a:lstStyle/>
          <a:p>
            <a:r>
              <a:rPr lang="it-IT" dirty="0">
                <a:solidFill>
                  <a:srgbClr val="000000"/>
                </a:solidFill>
              </a:rPr>
              <a:t>TEMPLATE WITH DOUBLE COLUMN</a:t>
            </a:r>
          </a:p>
        </p:txBody>
      </p:sp>
      <p:sp>
        <p:nvSpPr>
          <p:cNvPr id="9" name="Subtitle 8"/>
          <p:cNvSpPr>
            <a:spLocks noGrp="1"/>
          </p:cNvSpPr>
          <p:nvPr>
            <p:ph type="subTitle" idx="10"/>
          </p:nvPr>
        </p:nvSpPr>
        <p:spPr/>
        <p:txBody>
          <a:bodyPr/>
          <a:lstStyle/>
          <a:p>
            <a:pPr algn="ctr"/>
            <a:r>
              <a:rPr lang="en-US" dirty="0">
                <a:solidFill>
                  <a:srgbClr val="000000"/>
                </a:solidFill>
              </a:rPr>
              <a:t>Samples WITH AND WITHOUT BULLETED TEXT</a:t>
            </a:r>
            <a:endParaRPr lang="it-IT" dirty="0">
              <a:solidFill>
                <a:srgbClr val="000000"/>
              </a:solidFill>
            </a:endParaRPr>
          </a:p>
        </p:txBody>
      </p:sp>
    </p:spTree>
    <p:extLst>
      <p:ext uri="{BB962C8B-B14F-4D97-AF65-F5344CB8AC3E}">
        <p14:creationId xmlns:p14="http://schemas.microsoft.com/office/powerpoint/2010/main" val="195753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t-IT" dirty="0"/>
              <a:t>image </a:t>
            </a:r>
            <a:r>
              <a:rPr lang="it-IT" dirty="0" err="1"/>
              <a:t>usage</a:t>
            </a:r>
            <a:endParaRPr lang="it-IT" dirty="0"/>
          </a:p>
        </p:txBody>
      </p:sp>
    </p:spTree>
    <p:extLst>
      <p:ext uri="{BB962C8B-B14F-4D97-AF65-F5344CB8AC3E}">
        <p14:creationId xmlns:p14="http://schemas.microsoft.com/office/powerpoint/2010/main" val="2888066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Senza titol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 y="0"/>
            <a:ext cx="9141291" cy="5143500"/>
          </a:xfrm>
          <a:prstGeom prst="rect">
            <a:avLst/>
          </a:prstGeom>
        </p:spPr>
      </p:pic>
      <p:sp>
        <p:nvSpPr>
          <p:cNvPr id="12" name="Rechteck 6"/>
          <p:cNvSpPr/>
          <p:nvPr/>
        </p:nvSpPr>
        <p:spPr>
          <a:xfrm>
            <a:off x="0" y="1"/>
            <a:ext cx="9144000" cy="1249136"/>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Rechteck 6"/>
          <p:cNvSpPr/>
          <p:nvPr/>
        </p:nvSpPr>
        <p:spPr>
          <a:xfrm>
            <a:off x="0" y="3879633"/>
            <a:ext cx="9144000" cy="1249136"/>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olo 1"/>
          <p:cNvSpPr>
            <a:spLocks noGrp="1"/>
          </p:cNvSpPr>
          <p:nvPr>
            <p:ph type="title"/>
          </p:nvPr>
        </p:nvSpPr>
        <p:spPr/>
        <p:txBody>
          <a:bodyPr/>
          <a:lstStyle/>
          <a:p>
            <a:r>
              <a:rPr lang="it-IT" dirty="0">
                <a:solidFill>
                  <a:srgbClr val="000000"/>
                </a:solidFill>
              </a:rPr>
              <a:t>TEMPLATE WITH SINGLE IMAGE</a:t>
            </a:r>
          </a:p>
        </p:txBody>
      </p:sp>
      <p:sp>
        <p:nvSpPr>
          <p:cNvPr id="3" name="Sottotitolo 2"/>
          <p:cNvSpPr>
            <a:spLocks noGrp="1"/>
          </p:cNvSpPr>
          <p:nvPr>
            <p:ph type="subTitle" idx="1"/>
          </p:nvPr>
        </p:nvSpPr>
        <p:spPr>
          <a:xfrm>
            <a:off x="209050" y="753750"/>
            <a:ext cx="8725901" cy="328820"/>
          </a:xfrm>
        </p:spPr>
        <p:txBody>
          <a:bodyPr/>
          <a:lstStyle/>
          <a:p>
            <a:r>
              <a:rPr lang="en-US" dirty="0">
                <a:solidFill>
                  <a:srgbClr val="000000"/>
                </a:solidFill>
              </a:rPr>
              <a:t>FULLSCREEN BACKGROUND IMAGE OPTIMIZED for web (not grainy)</a:t>
            </a:r>
            <a:endParaRPr lang="de-DE" dirty="0">
              <a:solidFill>
                <a:srgbClr val="000000"/>
              </a:solidFill>
              <a:latin typeface="Proxima Nova Light"/>
              <a:cs typeface="Proxima Nova Light"/>
            </a:endParaRPr>
          </a:p>
        </p:txBody>
      </p:sp>
      <p:pic>
        <p:nvPicPr>
          <p:cNvPr id="9" name="Bild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pic>
        <p:nvPicPr>
          <p:cNvPr id="15" name="Bild 5" descr="running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16" name="Rettangolo 15"/>
          <p:cNvSpPr/>
          <p:nvPr/>
        </p:nvSpPr>
        <p:spPr>
          <a:xfrm>
            <a:off x="573853" y="4019118"/>
            <a:ext cx="7968162" cy="923330"/>
          </a:xfrm>
          <a:prstGeom prst="rect">
            <a:avLst/>
          </a:prstGeom>
        </p:spPr>
        <p:txBody>
          <a:bodyPr wrap="square">
            <a:spAutoFit/>
          </a:bodyPr>
          <a:lstStyle/>
          <a:p>
            <a:pPr algn="ctr"/>
            <a:r>
              <a:rPr lang="it-IT" dirty="0" err="1">
                <a:solidFill>
                  <a:srgbClr val="000000"/>
                </a:solidFill>
              </a:rPr>
              <a:t>Layers</a:t>
            </a:r>
            <a:r>
              <a:rPr lang="it-IT" dirty="0">
                <a:solidFill>
                  <a:srgbClr val="000000"/>
                </a:solidFill>
              </a:rPr>
              <a:t> </a:t>
            </a:r>
            <a:r>
              <a:rPr lang="it-IT" dirty="0" err="1">
                <a:solidFill>
                  <a:srgbClr val="000000"/>
                </a:solidFill>
              </a:rPr>
              <a:t>at</a:t>
            </a:r>
            <a:r>
              <a:rPr lang="it-IT" dirty="0">
                <a:solidFill>
                  <a:srgbClr val="000000"/>
                </a:solidFill>
              </a:rPr>
              <a:t> the top and </a:t>
            </a:r>
            <a:r>
              <a:rPr lang="it-IT" dirty="0" err="1">
                <a:solidFill>
                  <a:srgbClr val="000000"/>
                </a:solidFill>
              </a:rPr>
              <a:t>at</a:t>
            </a:r>
            <a:r>
              <a:rPr lang="it-IT" dirty="0">
                <a:solidFill>
                  <a:srgbClr val="000000"/>
                </a:solidFill>
              </a:rPr>
              <a:t> the bottom of </a:t>
            </a:r>
            <a:r>
              <a:rPr lang="it-IT" dirty="0" err="1">
                <a:solidFill>
                  <a:srgbClr val="000000"/>
                </a:solidFill>
              </a:rPr>
              <a:t>this</a:t>
            </a:r>
            <a:r>
              <a:rPr lang="it-IT" dirty="0">
                <a:solidFill>
                  <a:srgbClr val="000000"/>
                </a:solidFill>
              </a:rPr>
              <a:t> slide are </a:t>
            </a:r>
            <a:r>
              <a:rPr lang="it-IT" dirty="0" err="1">
                <a:solidFill>
                  <a:srgbClr val="000000"/>
                </a:solidFill>
              </a:rPr>
              <a:t>usually</a:t>
            </a:r>
            <a:r>
              <a:rPr lang="it-IT" dirty="0">
                <a:solidFill>
                  <a:srgbClr val="000000"/>
                </a:solidFill>
              </a:rPr>
              <a:t> </a:t>
            </a:r>
            <a:r>
              <a:rPr lang="it-IT" dirty="0" err="1">
                <a:solidFill>
                  <a:srgbClr val="000000"/>
                </a:solidFill>
              </a:rPr>
              <a:t>filled</a:t>
            </a:r>
            <a:r>
              <a:rPr lang="it-IT" dirty="0">
                <a:solidFill>
                  <a:srgbClr val="000000"/>
                </a:solidFill>
              </a:rPr>
              <a:t> with 50% </a:t>
            </a:r>
            <a:r>
              <a:rPr lang="it-IT" dirty="0" err="1">
                <a:solidFill>
                  <a:srgbClr val="000000"/>
                </a:solidFill>
              </a:rPr>
              <a:t>transparency</a:t>
            </a:r>
            <a:r>
              <a:rPr lang="it-IT" dirty="0">
                <a:solidFill>
                  <a:srgbClr val="000000"/>
                </a:solidFill>
              </a:rPr>
              <a:t> </a:t>
            </a:r>
            <a:r>
              <a:rPr lang="it-IT" dirty="0" err="1">
                <a:solidFill>
                  <a:srgbClr val="000000"/>
                </a:solidFill>
              </a:rPr>
              <a:t>white</a:t>
            </a:r>
            <a:r>
              <a:rPr lang="it-IT" dirty="0">
                <a:solidFill>
                  <a:srgbClr val="000000"/>
                </a:solidFill>
              </a:rPr>
              <a:t>. The </a:t>
            </a:r>
            <a:r>
              <a:rPr lang="it-IT" dirty="0" err="1">
                <a:solidFill>
                  <a:srgbClr val="000000"/>
                </a:solidFill>
              </a:rPr>
              <a:t>little</a:t>
            </a:r>
            <a:r>
              <a:rPr lang="it-IT" dirty="0">
                <a:solidFill>
                  <a:srgbClr val="000000"/>
                </a:solidFill>
              </a:rPr>
              <a:t> man </a:t>
            </a:r>
            <a:r>
              <a:rPr lang="it-IT" dirty="0" err="1">
                <a:solidFill>
                  <a:srgbClr val="000000"/>
                </a:solidFill>
              </a:rPr>
              <a:t>running</a:t>
            </a:r>
            <a:r>
              <a:rPr lang="it-IT" dirty="0">
                <a:solidFill>
                  <a:srgbClr val="000000"/>
                </a:solidFill>
              </a:rPr>
              <a:t> </a:t>
            </a:r>
            <a:r>
              <a:rPr lang="it-IT" dirty="0" err="1">
                <a:solidFill>
                  <a:srgbClr val="000000"/>
                </a:solidFill>
              </a:rPr>
              <a:t>at</a:t>
            </a:r>
            <a:r>
              <a:rPr lang="it-IT" dirty="0">
                <a:solidFill>
                  <a:srgbClr val="000000"/>
                </a:solidFill>
              </a:rPr>
              <a:t> bottom right </a:t>
            </a:r>
            <a:r>
              <a:rPr lang="it-IT" dirty="0" err="1">
                <a:solidFill>
                  <a:srgbClr val="000000"/>
                </a:solidFill>
              </a:rPr>
              <a:t>has</a:t>
            </a:r>
            <a:r>
              <a:rPr lang="it-IT" dirty="0">
                <a:solidFill>
                  <a:srgbClr val="000000"/>
                </a:solidFill>
              </a:rPr>
              <a:t> to be </a:t>
            </a:r>
            <a:r>
              <a:rPr lang="it-IT" dirty="0" err="1">
                <a:solidFill>
                  <a:srgbClr val="000000"/>
                </a:solidFill>
              </a:rPr>
              <a:t>brought</a:t>
            </a:r>
            <a:r>
              <a:rPr lang="it-IT" dirty="0">
                <a:solidFill>
                  <a:srgbClr val="000000"/>
                </a:solidFill>
              </a:rPr>
              <a:t> in front, so </a:t>
            </a:r>
            <a:r>
              <a:rPr lang="it-IT" dirty="0" err="1">
                <a:solidFill>
                  <a:srgbClr val="000000"/>
                </a:solidFill>
              </a:rPr>
              <a:t>it</a:t>
            </a:r>
            <a:r>
              <a:rPr lang="it-IT" dirty="0">
                <a:solidFill>
                  <a:srgbClr val="000000"/>
                </a:solidFill>
              </a:rPr>
              <a:t> </a:t>
            </a:r>
            <a:r>
              <a:rPr lang="it-IT" dirty="0" err="1">
                <a:solidFill>
                  <a:srgbClr val="000000"/>
                </a:solidFill>
              </a:rPr>
              <a:t>is</a:t>
            </a:r>
            <a:r>
              <a:rPr lang="it-IT" dirty="0">
                <a:solidFill>
                  <a:srgbClr val="000000"/>
                </a:solidFill>
              </a:rPr>
              <a:t> </a:t>
            </a:r>
            <a:r>
              <a:rPr lang="it-IT" dirty="0" err="1">
                <a:solidFill>
                  <a:srgbClr val="000000"/>
                </a:solidFill>
              </a:rPr>
              <a:t>pasted</a:t>
            </a:r>
            <a:r>
              <a:rPr lang="it-IT" dirty="0">
                <a:solidFill>
                  <a:srgbClr val="000000"/>
                </a:solidFill>
              </a:rPr>
              <a:t> on </a:t>
            </a:r>
            <a:r>
              <a:rPr lang="it-IT" dirty="0" err="1">
                <a:solidFill>
                  <a:srgbClr val="000000"/>
                </a:solidFill>
              </a:rPr>
              <a:t>this</a:t>
            </a:r>
            <a:r>
              <a:rPr lang="it-IT" dirty="0">
                <a:solidFill>
                  <a:srgbClr val="000000"/>
                </a:solidFill>
              </a:rPr>
              <a:t> slide.</a:t>
            </a:r>
          </a:p>
        </p:txBody>
      </p:sp>
    </p:spTree>
    <p:extLst>
      <p:ext uri="{BB962C8B-B14F-4D97-AF65-F5344CB8AC3E}">
        <p14:creationId xmlns:p14="http://schemas.microsoft.com/office/powerpoint/2010/main" val="1223424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Senza titolo.png"/>
          <p:cNvPicPr>
            <a:picLocks noChangeAspect="1"/>
          </p:cNvPicPr>
          <p:nvPr/>
        </p:nvPicPr>
        <p:blipFill rotWithShape="1">
          <a:blip r:embed="rId2">
            <a:extLst>
              <a:ext uri="{28A0092B-C50C-407E-A947-70E740481C1C}">
                <a14:useLocalDpi xmlns:a14="http://schemas.microsoft.com/office/drawing/2010/main" val="0"/>
              </a:ext>
            </a:extLst>
          </a:blip>
          <a:srcRect b="24683"/>
          <a:stretch/>
        </p:blipFill>
        <p:spPr>
          <a:xfrm>
            <a:off x="2709" y="0"/>
            <a:ext cx="9141291" cy="3873910"/>
          </a:xfrm>
          <a:prstGeom prst="rect">
            <a:avLst/>
          </a:prstGeom>
        </p:spPr>
      </p:pic>
      <p:sp>
        <p:nvSpPr>
          <p:cNvPr id="7" name="Rettangolo 6"/>
          <p:cNvSpPr/>
          <p:nvPr/>
        </p:nvSpPr>
        <p:spPr>
          <a:xfrm>
            <a:off x="0" y="0"/>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dirty="0">
                <a:solidFill>
                  <a:srgbClr val="000000"/>
                </a:solidFill>
              </a:rPr>
              <a:t>TEMPLATE WITH SINGLE IMAGE</a:t>
            </a:r>
          </a:p>
        </p:txBody>
      </p:sp>
      <p:sp>
        <p:nvSpPr>
          <p:cNvPr id="6" name="Picture Placeholder 5"/>
          <p:cNvSpPr>
            <a:spLocks noGrp="1"/>
          </p:cNvSpPr>
          <p:nvPr>
            <p:ph type="pic" sz="quarter" idx="11"/>
          </p:nvPr>
        </p:nvSpPr>
        <p:spPr/>
      </p:sp>
      <p:sp>
        <p:nvSpPr>
          <p:cNvPr id="3" name="Sottotitolo 2"/>
          <p:cNvSpPr>
            <a:spLocks noGrp="1"/>
          </p:cNvSpPr>
          <p:nvPr>
            <p:ph type="subTitle" idx="12"/>
          </p:nvPr>
        </p:nvSpPr>
        <p:spPr/>
        <p:txBody>
          <a:bodyPr/>
          <a:lstStyle/>
          <a:p>
            <a:r>
              <a:rPr lang="en-US" dirty="0">
                <a:solidFill>
                  <a:srgbClr val="000000"/>
                </a:solidFill>
              </a:rPr>
              <a:t>Picture optimized for web on</a:t>
            </a:r>
            <a:r>
              <a:rPr lang="it-IT" dirty="0">
                <a:solidFill>
                  <a:srgbClr val="000000"/>
                </a:solidFill>
              </a:rPr>
              <a:t> BLACK background</a:t>
            </a:r>
          </a:p>
        </p:txBody>
      </p:sp>
      <p:sp>
        <p:nvSpPr>
          <p:cNvPr id="10" name="Rettangolo 9"/>
          <p:cNvSpPr/>
          <p:nvPr/>
        </p:nvSpPr>
        <p:spPr>
          <a:xfrm>
            <a:off x="573853" y="4161067"/>
            <a:ext cx="7968162" cy="646331"/>
          </a:xfrm>
          <a:prstGeom prst="rect">
            <a:avLst/>
          </a:prstGeom>
        </p:spPr>
        <p:txBody>
          <a:bodyPr wrap="square">
            <a:spAutoFit/>
          </a:bodyPr>
          <a:lstStyle/>
          <a:p>
            <a:pPr algn="ctr"/>
            <a:r>
              <a:rPr lang="it-IT" dirty="0" err="1">
                <a:solidFill>
                  <a:srgbClr val="000000"/>
                </a:solidFill>
              </a:rPr>
              <a:t>Layers</a:t>
            </a:r>
            <a:r>
              <a:rPr lang="it-IT" dirty="0">
                <a:solidFill>
                  <a:srgbClr val="000000"/>
                </a:solidFill>
              </a:rPr>
              <a:t> </a:t>
            </a:r>
            <a:r>
              <a:rPr lang="it-IT" dirty="0" err="1">
                <a:solidFill>
                  <a:srgbClr val="000000"/>
                </a:solidFill>
              </a:rPr>
              <a:t>at</a:t>
            </a:r>
            <a:r>
              <a:rPr lang="it-IT" dirty="0">
                <a:solidFill>
                  <a:srgbClr val="000000"/>
                </a:solidFill>
              </a:rPr>
              <a:t> the top and </a:t>
            </a:r>
            <a:r>
              <a:rPr lang="it-IT" dirty="0" err="1">
                <a:solidFill>
                  <a:srgbClr val="000000"/>
                </a:solidFill>
              </a:rPr>
              <a:t>at</a:t>
            </a:r>
            <a:r>
              <a:rPr lang="it-IT" dirty="0">
                <a:solidFill>
                  <a:srgbClr val="000000"/>
                </a:solidFill>
              </a:rPr>
              <a:t> the bottom of </a:t>
            </a:r>
            <a:r>
              <a:rPr lang="it-IT" dirty="0" err="1">
                <a:solidFill>
                  <a:srgbClr val="000000"/>
                </a:solidFill>
              </a:rPr>
              <a:t>this</a:t>
            </a:r>
            <a:r>
              <a:rPr lang="it-IT" dirty="0">
                <a:solidFill>
                  <a:srgbClr val="000000"/>
                </a:solidFill>
              </a:rPr>
              <a:t> slide are </a:t>
            </a:r>
            <a:r>
              <a:rPr lang="it-IT" dirty="0" err="1">
                <a:solidFill>
                  <a:srgbClr val="000000"/>
                </a:solidFill>
              </a:rPr>
              <a:t>filled</a:t>
            </a:r>
            <a:r>
              <a:rPr lang="it-IT" dirty="0">
                <a:solidFill>
                  <a:srgbClr val="000000"/>
                </a:solidFill>
              </a:rPr>
              <a:t> with 100% </a:t>
            </a:r>
            <a:r>
              <a:rPr lang="it-IT" dirty="0" err="1">
                <a:solidFill>
                  <a:srgbClr val="000000"/>
                </a:solidFill>
              </a:rPr>
              <a:t>white</a:t>
            </a:r>
            <a:r>
              <a:rPr lang="it-IT" dirty="0">
                <a:solidFill>
                  <a:srgbClr val="000000"/>
                </a:solidFill>
              </a:rPr>
              <a:t> and are </a:t>
            </a:r>
            <a:r>
              <a:rPr lang="it-IT" dirty="0" err="1">
                <a:solidFill>
                  <a:srgbClr val="000000"/>
                </a:solidFill>
              </a:rPr>
              <a:t>already</a:t>
            </a:r>
            <a:r>
              <a:rPr lang="it-IT" dirty="0">
                <a:solidFill>
                  <a:srgbClr val="000000"/>
                </a:solidFill>
              </a:rPr>
              <a:t> </a:t>
            </a:r>
            <a:r>
              <a:rPr lang="it-IT" dirty="0" err="1">
                <a:solidFill>
                  <a:srgbClr val="000000"/>
                </a:solidFill>
              </a:rPr>
              <a:t>present</a:t>
            </a:r>
            <a:r>
              <a:rPr lang="it-IT" dirty="0">
                <a:solidFill>
                  <a:srgbClr val="000000"/>
                </a:solidFill>
              </a:rPr>
              <a:t> in the slide master.</a:t>
            </a:r>
          </a:p>
        </p:txBody>
      </p:sp>
    </p:spTree>
    <p:extLst>
      <p:ext uri="{BB962C8B-B14F-4D97-AF65-F5344CB8AC3E}">
        <p14:creationId xmlns:p14="http://schemas.microsoft.com/office/powerpoint/2010/main" val="412233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sz="half" idx="1"/>
          </p:nvPr>
        </p:nvSpPr>
        <p:spPr/>
        <p:txBody>
          <a:bodyPr/>
          <a:lstStyle/>
          <a:p>
            <a:pPr lvl="1"/>
            <a:r>
              <a:rPr lang="it-IT" dirty="0"/>
              <a:t>YOU CAN ALSO USE TEXTUAL </a:t>
            </a:r>
            <a:r>
              <a:rPr lang="it-IT" dirty="0">
                <a:latin typeface="Arial Black" panose="020B0A04020102020204" pitchFamily="34" charset="0"/>
              </a:rPr>
              <a:t>EVIDENCE</a:t>
            </a:r>
            <a:endParaRPr lang="it-IT" dirty="0"/>
          </a:p>
          <a:p>
            <a:r>
              <a:rPr lang="it-IT" dirty="0" err="1">
                <a:solidFill>
                  <a:srgbClr val="000000"/>
                </a:solidFill>
              </a:rPr>
              <a:t>This</a:t>
            </a:r>
            <a:r>
              <a:rPr lang="it-IT" dirty="0">
                <a:solidFill>
                  <a:srgbClr val="000000"/>
                </a:solidFill>
              </a:rPr>
              <a:t> </a:t>
            </a:r>
            <a:r>
              <a:rPr lang="it-IT" dirty="0" err="1">
                <a:solidFill>
                  <a:srgbClr val="000000"/>
                </a:solidFill>
              </a:rPr>
              <a:t>is</a:t>
            </a:r>
            <a:r>
              <a:rPr lang="it-IT" dirty="0">
                <a:solidFill>
                  <a:srgbClr val="000000"/>
                </a:solidFill>
              </a:rPr>
              <a:t> an </a:t>
            </a:r>
            <a:r>
              <a:rPr lang="it-IT" dirty="0" err="1">
                <a:solidFill>
                  <a:srgbClr val="000000"/>
                </a:solidFill>
              </a:rPr>
              <a:t>example</a:t>
            </a:r>
            <a:r>
              <a:rPr lang="it-IT" dirty="0">
                <a:solidFill>
                  <a:srgbClr val="000000"/>
                </a:solidFill>
              </a:rPr>
              <a:t> of a </a:t>
            </a:r>
            <a:r>
              <a:rPr lang="it-IT" dirty="0" err="1">
                <a:solidFill>
                  <a:srgbClr val="000000"/>
                </a:solidFill>
              </a:rPr>
              <a:t>simple</a:t>
            </a:r>
            <a:r>
              <a:rPr lang="it-IT" dirty="0">
                <a:solidFill>
                  <a:srgbClr val="000000"/>
                </a:solidFill>
              </a:rPr>
              <a:t> text with the standard style.</a:t>
            </a:r>
          </a:p>
          <a:p>
            <a:r>
              <a:rPr lang="it-IT" i="1" dirty="0" err="1">
                <a:solidFill>
                  <a:srgbClr val="000000"/>
                </a:solidFill>
              </a:rPr>
              <a:t>Lorem</a:t>
            </a:r>
            <a:r>
              <a:rPr lang="it-IT" i="1" dirty="0">
                <a:solidFill>
                  <a:srgbClr val="000000"/>
                </a:solidFill>
              </a:rPr>
              <a:t> </a:t>
            </a:r>
            <a:r>
              <a:rPr lang="it-IT" i="1" dirty="0" err="1">
                <a:solidFill>
                  <a:srgbClr val="000000"/>
                </a:solidFill>
              </a:rPr>
              <a:t>ipsum</a:t>
            </a:r>
            <a:r>
              <a:rPr lang="it-IT" dirty="0">
                <a:solidFill>
                  <a:srgbClr val="000000"/>
                </a:solidFill>
              </a:rPr>
              <a:t> </a:t>
            </a:r>
            <a:r>
              <a:rPr lang="it-IT" dirty="0" err="1">
                <a:solidFill>
                  <a:srgbClr val="000000"/>
                </a:solidFill>
              </a:rPr>
              <a:t>dolor</a:t>
            </a:r>
            <a:r>
              <a:rPr lang="it-IT" dirty="0">
                <a:solidFill>
                  <a:srgbClr val="000000"/>
                </a:solidFill>
              </a:rPr>
              <a:t> </a:t>
            </a:r>
            <a:r>
              <a:rPr lang="it-IT" dirty="0" err="1">
                <a:solidFill>
                  <a:srgbClr val="000000"/>
                </a:solidFill>
              </a:rPr>
              <a:t>sit</a:t>
            </a:r>
            <a:r>
              <a:rPr lang="it-IT" dirty="0">
                <a:solidFill>
                  <a:srgbClr val="000000"/>
                </a:solidFill>
              </a:rPr>
              <a:t> </a:t>
            </a:r>
            <a:r>
              <a:rPr lang="it-IT" dirty="0" err="1">
                <a:solidFill>
                  <a:srgbClr val="000000"/>
                </a:solidFill>
              </a:rPr>
              <a:t>amet</a:t>
            </a:r>
            <a:r>
              <a:rPr lang="it-IT" dirty="0">
                <a:solidFill>
                  <a:srgbClr val="000000"/>
                </a:solidFill>
              </a:rPr>
              <a:t>, </a:t>
            </a:r>
            <a:r>
              <a:rPr lang="it-IT" dirty="0" err="1">
                <a:solidFill>
                  <a:srgbClr val="000000"/>
                </a:solidFill>
              </a:rPr>
              <a:t>consectetuer</a:t>
            </a:r>
            <a:r>
              <a:rPr lang="it-IT" dirty="0">
                <a:solidFill>
                  <a:srgbClr val="000000"/>
                </a:solidFill>
              </a:rPr>
              <a:t> </a:t>
            </a:r>
            <a:r>
              <a:rPr lang="it-IT" dirty="0" err="1">
                <a:solidFill>
                  <a:srgbClr val="000000"/>
                </a:solidFill>
              </a:rPr>
              <a:t>adipiscing</a:t>
            </a:r>
            <a:r>
              <a:rPr lang="it-IT" dirty="0">
                <a:solidFill>
                  <a:srgbClr val="000000"/>
                </a:solidFill>
              </a:rPr>
              <a:t> </a:t>
            </a:r>
            <a:r>
              <a:rPr lang="it-IT" dirty="0" err="1">
                <a:solidFill>
                  <a:srgbClr val="000000"/>
                </a:solidFill>
              </a:rPr>
              <a:t>elit</a:t>
            </a:r>
            <a:r>
              <a:rPr lang="it-IT" dirty="0">
                <a:solidFill>
                  <a:srgbClr val="000000"/>
                </a:solidFill>
              </a:rPr>
              <a:t>. </a:t>
            </a:r>
            <a:r>
              <a:rPr lang="it-IT" dirty="0" err="1">
                <a:solidFill>
                  <a:srgbClr val="000000"/>
                </a:solidFill>
              </a:rPr>
              <a:t>Aenean</a:t>
            </a:r>
            <a:r>
              <a:rPr lang="it-IT" dirty="0">
                <a:solidFill>
                  <a:srgbClr val="000000"/>
                </a:solidFill>
              </a:rPr>
              <a:t> </a:t>
            </a:r>
            <a:r>
              <a:rPr lang="it-IT" dirty="0" err="1">
                <a:solidFill>
                  <a:srgbClr val="000000"/>
                </a:solidFill>
              </a:rPr>
              <a:t>commodo</a:t>
            </a:r>
            <a:r>
              <a:rPr lang="it-IT" dirty="0">
                <a:solidFill>
                  <a:srgbClr val="000000"/>
                </a:solidFill>
              </a:rPr>
              <a:t> ligula </a:t>
            </a:r>
            <a:r>
              <a:rPr lang="it-IT" dirty="0" err="1">
                <a:solidFill>
                  <a:srgbClr val="000000"/>
                </a:solidFill>
              </a:rPr>
              <a:t>eget</a:t>
            </a:r>
            <a:r>
              <a:rPr lang="it-IT" dirty="0">
                <a:solidFill>
                  <a:srgbClr val="000000"/>
                </a:solidFill>
              </a:rPr>
              <a:t> </a:t>
            </a:r>
            <a:r>
              <a:rPr lang="it-IT" dirty="0" err="1">
                <a:solidFill>
                  <a:srgbClr val="000000"/>
                </a:solidFill>
              </a:rPr>
              <a:t>dolor</a:t>
            </a:r>
            <a:r>
              <a:rPr lang="it-IT" dirty="0">
                <a:solidFill>
                  <a:srgbClr val="000000"/>
                </a:solidFill>
              </a:rPr>
              <a:t>. </a:t>
            </a:r>
            <a:r>
              <a:rPr lang="it-IT" dirty="0" err="1">
                <a:solidFill>
                  <a:srgbClr val="000000"/>
                </a:solidFill>
              </a:rPr>
              <a:t>Aenean</a:t>
            </a:r>
            <a:r>
              <a:rPr lang="it-IT" dirty="0">
                <a:solidFill>
                  <a:srgbClr val="000000"/>
                </a:solidFill>
              </a:rPr>
              <a:t> massa.</a:t>
            </a:r>
          </a:p>
          <a:p>
            <a:r>
              <a:rPr lang="de-DE" kern="0" dirty="0">
                <a:solidFill>
                  <a:srgbClr val="000000"/>
                </a:solidFill>
                <a:cs typeface="Proxima Nova Regular"/>
              </a:rPr>
              <a:t>The </a:t>
            </a:r>
            <a:r>
              <a:rPr lang="de-DE" kern="0" dirty="0" err="1">
                <a:solidFill>
                  <a:srgbClr val="000000"/>
                </a:solidFill>
                <a:cs typeface="Proxima Nova Regular"/>
              </a:rPr>
              <a:t>fontsize</a:t>
            </a:r>
            <a:r>
              <a:rPr lang="de-DE" kern="0" dirty="0">
                <a:solidFill>
                  <a:srgbClr val="000000"/>
                </a:solidFill>
                <a:cs typeface="Proxima Nova Regular"/>
              </a:rPr>
              <a:t> </a:t>
            </a:r>
            <a:r>
              <a:rPr lang="de-DE" kern="0" dirty="0" err="1">
                <a:solidFill>
                  <a:srgbClr val="000000"/>
                </a:solidFill>
                <a:cs typeface="Proxima Nova Regular"/>
              </a:rPr>
              <a:t>used</a:t>
            </a:r>
            <a:r>
              <a:rPr lang="de-DE" kern="0" dirty="0">
                <a:solidFill>
                  <a:srgbClr val="000000"/>
                </a:solidFill>
                <a:cs typeface="Proxima Nova Regular"/>
              </a:rPr>
              <a:t> </a:t>
            </a:r>
            <a:r>
              <a:rPr lang="de-DE" kern="0" dirty="0" err="1">
                <a:solidFill>
                  <a:srgbClr val="000000"/>
                </a:solidFill>
                <a:cs typeface="Proxima Nova Regular"/>
              </a:rPr>
              <a:t>within</a:t>
            </a:r>
            <a:r>
              <a:rPr lang="de-DE" kern="0" dirty="0">
                <a:solidFill>
                  <a:srgbClr val="000000"/>
                </a:solidFill>
                <a:cs typeface="Proxima Nova Regular"/>
              </a:rPr>
              <a:t> </a:t>
            </a:r>
            <a:r>
              <a:rPr lang="de-DE" kern="0" dirty="0" err="1">
                <a:solidFill>
                  <a:srgbClr val="000000"/>
                </a:solidFill>
                <a:cs typeface="Proxima Nova Regular"/>
              </a:rPr>
              <a:t>side</a:t>
            </a:r>
            <a:r>
              <a:rPr lang="de-DE" kern="0" dirty="0">
                <a:solidFill>
                  <a:srgbClr val="000000"/>
                </a:solidFill>
                <a:cs typeface="Proxima Nova Regular"/>
              </a:rPr>
              <a:t> </a:t>
            </a:r>
            <a:r>
              <a:rPr lang="de-DE" kern="0" dirty="0" err="1">
                <a:solidFill>
                  <a:srgbClr val="000000"/>
                </a:solidFill>
                <a:cs typeface="Proxima Nova Regular"/>
              </a:rPr>
              <a:t>copy</a:t>
            </a:r>
            <a:r>
              <a:rPr lang="de-DE" kern="0" dirty="0">
                <a:solidFill>
                  <a:srgbClr val="000000"/>
                </a:solidFill>
                <a:cs typeface="Proxima Nova Regular"/>
              </a:rPr>
              <a:t> </a:t>
            </a:r>
            <a:r>
              <a:rPr lang="de-DE" kern="0" dirty="0" err="1">
                <a:solidFill>
                  <a:srgbClr val="000000"/>
                </a:solidFill>
                <a:cs typeface="Proxima Nova Regular"/>
              </a:rPr>
              <a:t>boxes</a:t>
            </a:r>
            <a:r>
              <a:rPr lang="de-DE" kern="0" dirty="0">
                <a:solidFill>
                  <a:srgbClr val="000000"/>
                </a:solidFill>
                <a:cs typeface="Proxima Nova Regular"/>
              </a:rPr>
              <a:t> </a:t>
            </a:r>
            <a:r>
              <a:rPr lang="de-DE" kern="0" dirty="0" err="1">
                <a:solidFill>
                  <a:srgbClr val="000000"/>
                </a:solidFill>
                <a:cs typeface="Proxima Nova Regular"/>
              </a:rPr>
              <a:t>usually</a:t>
            </a:r>
            <a:r>
              <a:rPr lang="de-DE" kern="0" dirty="0">
                <a:solidFill>
                  <a:srgbClr val="000000"/>
                </a:solidFill>
                <a:cs typeface="Proxima Nova Regular"/>
              </a:rPr>
              <a:t> </a:t>
            </a:r>
            <a:r>
              <a:rPr lang="de-DE" kern="0" dirty="0" err="1">
                <a:solidFill>
                  <a:srgbClr val="000000"/>
                </a:solidFill>
                <a:cs typeface="Proxima Nova Regular"/>
              </a:rPr>
              <a:t>is</a:t>
            </a:r>
            <a:r>
              <a:rPr lang="de-DE" kern="0" dirty="0">
                <a:solidFill>
                  <a:srgbClr val="000000"/>
                </a:solidFill>
                <a:cs typeface="Proxima Nova Regular"/>
              </a:rPr>
              <a:t> 16pt</a:t>
            </a:r>
            <a:r>
              <a:rPr lang="it-IT" dirty="0">
                <a:solidFill>
                  <a:srgbClr val="000000"/>
                </a:solidFill>
              </a:rPr>
              <a:t>.</a:t>
            </a:r>
          </a:p>
        </p:txBody>
      </p:sp>
      <p:sp>
        <p:nvSpPr>
          <p:cNvPr id="3" name="Titolo 2"/>
          <p:cNvSpPr>
            <a:spLocks noGrp="1"/>
          </p:cNvSpPr>
          <p:nvPr>
            <p:ph type="title"/>
          </p:nvPr>
        </p:nvSpPr>
        <p:spPr/>
        <p:txBody>
          <a:bodyPr/>
          <a:lstStyle/>
          <a:p>
            <a:r>
              <a:rPr lang="it-IT" dirty="0">
                <a:solidFill>
                  <a:srgbClr val="000000"/>
                </a:solidFill>
              </a:rPr>
              <a:t>TEMPLATE WITH INSERT IMAGE</a:t>
            </a:r>
          </a:p>
        </p:txBody>
      </p:sp>
      <p:sp>
        <p:nvSpPr>
          <p:cNvPr id="6" name="Picture Placeholder 5"/>
          <p:cNvSpPr>
            <a:spLocks noGrp="1"/>
          </p:cNvSpPr>
          <p:nvPr>
            <p:ph type="pic" sz="quarter" idx="11"/>
          </p:nvPr>
        </p:nvSpPr>
        <p:spPr/>
      </p:sp>
      <p:sp>
        <p:nvSpPr>
          <p:cNvPr id="4" name="Sottotitolo 3"/>
          <p:cNvSpPr>
            <a:spLocks noGrp="1"/>
          </p:cNvSpPr>
          <p:nvPr>
            <p:ph type="subTitle" idx="12"/>
          </p:nvPr>
        </p:nvSpPr>
        <p:spPr/>
        <p:txBody>
          <a:bodyPr/>
          <a:lstStyle/>
          <a:p>
            <a:r>
              <a:rPr lang="it-IT" dirty="0">
                <a:solidFill>
                  <a:srgbClr val="000000"/>
                </a:solidFill>
              </a:rPr>
              <a:t>With SIDE TEXT</a:t>
            </a:r>
          </a:p>
        </p:txBody>
      </p:sp>
      <p:pic>
        <p:nvPicPr>
          <p:cNvPr id="11" name="Immagine 4" descr="Senza titolo.png"/>
          <p:cNvPicPr>
            <a:picLocks noChangeAspect="1"/>
          </p:cNvPicPr>
          <p:nvPr/>
        </p:nvPicPr>
        <p:blipFill rotWithShape="1">
          <a:blip r:embed="rId2">
            <a:extLst>
              <a:ext uri="{28A0092B-C50C-407E-A947-70E740481C1C}">
                <a14:useLocalDpi xmlns:a14="http://schemas.microsoft.com/office/drawing/2010/main" val="0"/>
              </a:ext>
            </a:extLst>
          </a:blip>
          <a:srcRect l="5201"/>
          <a:stretch/>
        </p:blipFill>
        <p:spPr>
          <a:xfrm>
            <a:off x="4025735" y="1417013"/>
            <a:ext cx="5118265" cy="3059261"/>
          </a:xfrm>
          <a:prstGeom prst="rect">
            <a:avLst/>
          </a:prstGeom>
        </p:spPr>
      </p:pic>
    </p:spTree>
    <p:extLst>
      <p:ext uri="{BB962C8B-B14F-4D97-AF65-F5344CB8AC3E}">
        <p14:creationId xmlns:p14="http://schemas.microsoft.com/office/powerpoint/2010/main" val="207814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Monolithic architecture</a:t>
            </a:r>
          </a:p>
        </p:txBody>
      </p:sp>
      <p:sp>
        <p:nvSpPr>
          <p:cNvPr id="3" name="Subtitle 2"/>
          <p:cNvSpPr>
            <a:spLocks noGrp="1"/>
          </p:cNvSpPr>
          <p:nvPr>
            <p:ph type="subTitle" idx="1"/>
          </p:nvPr>
        </p:nvSpPr>
        <p:spPr/>
        <p:txBody>
          <a:bodyPr/>
          <a:lstStyle/>
          <a:p>
            <a:endParaRPr lang="it-IT"/>
          </a:p>
        </p:txBody>
      </p:sp>
      <p:sp>
        <p:nvSpPr>
          <p:cNvPr id="4" name="Content Placeholder 3"/>
          <p:cNvSpPr>
            <a:spLocks noGrp="1"/>
          </p:cNvSpPr>
          <p:nvPr>
            <p:ph idx="10"/>
          </p:nvPr>
        </p:nvSpPr>
        <p:spPr>
          <a:xfrm>
            <a:off x="603249" y="1594892"/>
            <a:ext cx="6251313" cy="2462213"/>
          </a:xfrm>
        </p:spPr>
        <p:txBody>
          <a:bodyPr/>
          <a:lstStyle/>
          <a:p>
            <a:pPr>
              <a:buFont typeface="Wingdings" panose="05000000000000000000" pitchFamily="2" charset="2"/>
              <a:buChar char="Ø"/>
            </a:pPr>
            <a:r>
              <a:rPr lang="it-IT" dirty="0"/>
              <a:t>You must redeploy the entire application on each update</a:t>
            </a:r>
          </a:p>
          <a:p>
            <a:pPr>
              <a:buFont typeface="Wingdings" panose="05000000000000000000" pitchFamily="2" charset="2"/>
              <a:buChar char="Ø"/>
            </a:pPr>
            <a:r>
              <a:rPr lang="it-IT" dirty="0"/>
              <a:t>The size of the application can slow down the start-up time</a:t>
            </a:r>
          </a:p>
          <a:p>
            <a:pPr>
              <a:buFont typeface="Wingdings" panose="05000000000000000000" pitchFamily="2" charset="2"/>
              <a:buChar char="Ø"/>
            </a:pPr>
            <a:r>
              <a:rPr lang="it-IT" dirty="0"/>
              <a:t>Another problem with monolithic applications is reliability. Bug in any module can potentially bring down the entire process</a:t>
            </a:r>
          </a:p>
          <a:p>
            <a:pPr>
              <a:buFont typeface="Wingdings" panose="05000000000000000000" pitchFamily="2" charset="2"/>
              <a:buChar char="Ø"/>
            </a:pPr>
            <a:r>
              <a:rPr lang="it-IT" dirty="0"/>
              <a:t>Monolithic applications has a barrier to adopting new technologies. Since changes in frameworks or languages will affect an entire application it is extremely expensive in both time and cost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523" y="1407609"/>
            <a:ext cx="2524477" cy="3277057"/>
          </a:xfrm>
          <a:prstGeom prst="rect">
            <a:avLst/>
          </a:prstGeom>
        </p:spPr>
      </p:pic>
    </p:spTree>
    <p:extLst>
      <p:ext uri="{BB962C8B-B14F-4D97-AF65-F5344CB8AC3E}">
        <p14:creationId xmlns:p14="http://schemas.microsoft.com/office/powerpoint/2010/main" val="4198683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sz="half" idx="1"/>
          </p:nvPr>
        </p:nvSpPr>
        <p:spPr/>
        <p:txBody>
          <a:bodyPr/>
          <a:lstStyle/>
          <a:p>
            <a:pPr lvl="1"/>
            <a:r>
              <a:rPr lang="it-IT" dirty="0"/>
              <a:t>YOU CAN ALSO USE TEXTUAL </a:t>
            </a:r>
            <a:r>
              <a:rPr lang="it-IT" dirty="0">
                <a:latin typeface="Arial Black" panose="020B0A04020102020204" pitchFamily="34" charset="0"/>
              </a:rPr>
              <a:t>EVIDENCE</a:t>
            </a:r>
            <a:endParaRPr lang="it-IT" dirty="0"/>
          </a:p>
          <a:p>
            <a:r>
              <a:rPr lang="it-IT" dirty="0" err="1">
                <a:solidFill>
                  <a:srgbClr val="000000"/>
                </a:solidFill>
              </a:rPr>
              <a:t>This</a:t>
            </a:r>
            <a:r>
              <a:rPr lang="it-IT" dirty="0">
                <a:solidFill>
                  <a:srgbClr val="000000"/>
                </a:solidFill>
              </a:rPr>
              <a:t> </a:t>
            </a:r>
            <a:r>
              <a:rPr lang="it-IT" dirty="0" err="1">
                <a:solidFill>
                  <a:srgbClr val="000000"/>
                </a:solidFill>
              </a:rPr>
              <a:t>is</a:t>
            </a:r>
            <a:r>
              <a:rPr lang="it-IT" dirty="0">
                <a:solidFill>
                  <a:srgbClr val="000000"/>
                </a:solidFill>
              </a:rPr>
              <a:t> an </a:t>
            </a:r>
            <a:r>
              <a:rPr lang="it-IT" dirty="0" err="1">
                <a:solidFill>
                  <a:srgbClr val="000000"/>
                </a:solidFill>
              </a:rPr>
              <a:t>example</a:t>
            </a:r>
            <a:r>
              <a:rPr lang="it-IT" dirty="0">
                <a:solidFill>
                  <a:srgbClr val="000000"/>
                </a:solidFill>
              </a:rPr>
              <a:t> of a </a:t>
            </a:r>
            <a:r>
              <a:rPr lang="it-IT" dirty="0" err="1">
                <a:solidFill>
                  <a:srgbClr val="000000"/>
                </a:solidFill>
              </a:rPr>
              <a:t>simple</a:t>
            </a:r>
            <a:r>
              <a:rPr lang="it-IT" dirty="0">
                <a:solidFill>
                  <a:srgbClr val="000000"/>
                </a:solidFill>
              </a:rPr>
              <a:t> text with the standard style.</a:t>
            </a:r>
          </a:p>
          <a:p>
            <a:r>
              <a:rPr lang="it-IT" i="1" dirty="0" err="1">
                <a:solidFill>
                  <a:srgbClr val="000000"/>
                </a:solidFill>
              </a:rPr>
              <a:t>Lorem</a:t>
            </a:r>
            <a:r>
              <a:rPr lang="it-IT" i="1" dirty="0">
                <a:solidFill>
                  <a:srgbClr val="000000"/>
                </a:solidFill>
              </a:rPr>
              <a:t> </a:t>
            </a:r>
            <a:r>
              <a:rPr lang="it-IT" i="1" dirty="0" err="1">
                <a:solidFill>
                  <a:srgbClr val="000000"/>
                </a:solidFill>
              </a:rPr>
              <a:t>ipsum</a:t>
            </a:r>
            <a:r>
              <a:rPr lang="it-IT" dirty="0">
                <a:solidFill>
                  <a:srgbClr val="000000"/>
                </a:solidFill>
              </a:rPr>
              <a:t> </a:t>
            </a:r>
            <a:r>
              <a:rPr lang="it-IT" dirty="0" err="1">
                <a:solidFill>
                  <a:srgbClr val="000000"/>
                </a:solidFill>
              </a:rPr>
              <a:t>dolor</a:t>
            </a:r>
            <a:r>
              <a:rPr lang="it-IT" dirty="0">
                <a:solidFill>
                  <a:srgbClr val="000000"/>
                </a:solidFill>
              </a:rPr>
              <a:t> </a:t>
            </a:r>
            <a:r>
              <a:rPr lang="it-IT" dirty="0" err="1">
                <a:solidFill>
                  <a:srgbClr val="000000"/>
                </a:solidFill>
              </a:rPr>
              <a:t>sit</a:t>
            </a:r>
            <a:r>
              <a:rPr lang="it-IT" dirty="0">
                <a:solidFill>
                  <a:srgbClr val="000000"/>
                </a:solidFill>
              </a:rPr>
              <a:t> </a:t>
            </a:r>
            <a:r>
              <a:rPr lang="it-IT" dirty="0" err="1">
                <a:solidFill>
                  <a:srgbClr val="000000"/>
                </a:solidFill>
              </a:rPr>
              <a:t>amet</a:t>
            </a:r>
            <a:r>
              <a:rPr lang="it-IT" dirty="0">
                <a:solidFill>
                  <a:srgbClr val="000000"/>
                </a:solidFill>
              </a:rPr>
              <a:t>, </a:t>
            </a:r>
            <a:r>
              <a:rPr lang="it-IT" dirty="0" err="1">
                <a:solidFill>
                  <a:srgbClr val="000000"/>
                </a:solidFill>
              </a:rPr>
              <a:t>consectetuer</a:t>
            </a:r>
            <a:r>
              <a:rPr lang="it-IT" dirty="0">
                <a:solidFill>
                  <a:srgbClr val="000000"/>
                </a:solidFill>
              </a:rPr>
              <a:t> </a:t>
            </a:r>
            <a:r>
              <a:rPr lang="it-IT" dirty="0" err="1">
                <a:solidFill>
                  <a:srgbClr val="000000"/>
                </a:solidFill>
              </a:rPr>
              <a:t>adipiscing</a:t>
            </a:r>
            <a:r>
              <a:rPr lang="it-IT" dirty="0">
                <a:solidFill>
                  <a:srgbClr val="000000"/>
                </a:solidFill>
              </a:rPr>
              <a:t> </a:t>
            </a:r>
            <a:r>
              <a:rPr lang="it-IT" dirty="0" err="1">
                <a:solidFill>
                  <a:srgbClr val="000000"/>
                </a:solidFill>
              </a:rPr>
              <a:t>elit</a:t>
            </a:r>
            <a:r>
              <a:rPr lang="it-IT" dirty="0">
                <a:solidFill>
                  <a:srgbClr val="000000"/>
                </a:solidFill>
              </a:rPr>
              <a:t>. </a:t>
            </a:r>
            <a:r>
              <a:rPr lang="it-IT" dirty="0" err="1">
                <a:solidFill>
                  <a:srgbClr val="000000"/>
                </a:solidFill>
              </a:rPr>
              <a:t>Aenean</a:t>
            </a:r>
            <a:r>
              <a:rPr lang="it-IT" dirty="0">
                <a:solidFill>
                  <a:srgbClr val="000000"/>
                </a:solidFill>
              </a:rPr>
              <a:t> </a:t>
            </a:r>
            <a:r>
              <a:rPr lang="it-IT" dirty="0" err="1">
                <a:solidFill>
                  <a:srgbClr val="000000"/>
                </a:solidFill>
              </a:rPr>
              <a:t>commodo</a:t>
            </a:r>
            <a:r>
              <a:rPr lang="it-IT" dirty="0">
                <a:solidFill>
                  <a:srgbClr val="000000"/>
                </a:solidFill>
              </a:rPr>
              <a:t> ligula </a:t>
            </a:r>
            <a:r>
              <a:rPr lang="it-IT" dirty="0" err="1">
                <a:solidFill>
                  <a:srgbClr val="000000"/>
                </a:solidFill>
              </a:rPr>
              <a:t>eget</a:t>
            </a:r>
            <a:r>
              <a:rPr lang="it-IT" dirty="0">
                <a:solidFill>
                  <a:srgbClr val="000000"/>
                </a:solidFill>
              </a:rPr>
              <a:t> </a:t>
            </a:r>
            <a:r>
              <a:rPr lang="it-IT" dirty="0" err="1">
                <a:solidFill>
                  <a:srgbClr val="000000"/>
                </a:solidFill>
              </a:rPr>
              <a:t>dolor</a:t>
            </a:r>
            <a:r>
              <a:rPr lang="it-IT" dirty="0">
                <a:solidFill>
                  <a:srgbClr val="000000"/>
                </a:solidFill>
              </a:rPr>
              <a:t>. </a:t>
            </a:r>
            <a:r>
              <a:rPr lang="it-IT" dirty="0" err="1">
                <a:solidFill>
                  <a:srgbClr val="000000"/>
                </a:solidFill>
              </a:rPr>
              <a:t>Aenean</a:t>
            </a:r>
            <a:r>
              <a:rPr lang="it-IT" dirty="0">
                <a:solidFill>
                  <a:srgbClr val="000000"/>
                </a:solidFill>
              </a:rPr>
              <a:t> massa.</a:t>
            </a:r>
          </a:p>
          <a:p>
            <a:r>
              <a:rPr lang="de-DE" kern="0" dirty="0">
                <a:solidFill>
                  <a:srgbClr val="000000"/>
                </a:solidFill>
                <a:cs typeface="Proxima Nova Regular"/>
              </a:rPr>
              <a:t>The </a:t>
            </a:r>
            <a:r>
              <a:rPr lang="de-DE" kern="0" dirty="0" err="1">
                <a:solidFill>
                  <a:srgbClr val="000000"/>
                </a:solidFill>
                <a:cs typeface="Proxima Nova Regular"/>
              </a:rPr>
              <a:t>font</a:t>
            </a:r>
            <a:r>
              <a:rPr lang="de-DE" kern="0" dirty="0">
                <a:solidFill>
                  <a:srgbClr val="000000"/>
                </a:solidFill>
                <a:cs typeface="Proxima Nova Regular"/>
              </a:rPr>
              <a:t> </a:t>
            </a:r>
            <a:r>
              <a:rPr lang="de-DE" kern="0" dirty="0" err="1">
                <a:solidFill>
                  <a:srgbClr val="000000"/>
                </a:solidFill>
                <a:cs typeface="Proxima Nova Regular"/>
              </a:rPr>
              <a:t>size</a:t>
            </a:r>
            <a:r>
              <a:rPr lang="de-DE" kern="0" dirty="0">
                <a:solidFill>
                  <a:srgbClr val="000000"/>
                </a:solidFill>
                <a:cs typeface="Proxima Nova Regular"/>
              </a:rPr>
              <a:t> </a:t>
            </a:r>
            <a:r>
              <a:rPr lang="de-DE" kern="0" dirty="0" err="1">
                <a:solidFill>
                  <a:srgbClr val="000000"/>
                </a:solidFill>
                <a:cs typeface="Proxima Nova Regular"/>
              </a:rPr>
              <a:t>used</a:t>
            </a:r>
            <a:r>
              <a:rPr lang="de-DE" kern="0" dirty="0">
                <a:solidFill>
                  <a:srgbClr val="000000"/>
                </a:solidFill>
                <a:cs typeface="Proxima Nova Regular"/>
              </a:rPr>
              <a:t> </a:t>
            </a:r>
            <a:r>
              <a:rPr lang="de-DE" kern="0" dirty="0" err="1">
                <a:solidFill>
                  <a:srgbClr val="000000"/>
                </a:solidFill>
                <a:cs typeface="Proxima Nova Regular"/>
              </a:rPr>
              <a:t>within</a:t>
            </a:r>
            <a:r>
              <a:rPr lang="de-DE" kern="0" dirty="0">
                <a:solidFill>
                  <a:srgbClr val="000000"/>
                </a:solidFill>
                <a:cs typeface="Proxima Nova Regular"/>
              </a:rPr>
              <a:t> </a:t>
            </a:r>
            <a:r>
              <a:rPr lang="de-DE" kern="0" dirty="0" err="1">
                <a:solidFill>
                  <a:srgbClr val="000000"/>
                </a:solidFill>
                <a:cs typeface="Proxima Nova Regular"/>
              </a:rPr>
              <a:t>side</a:t>
            </a:r>
            <a:r>
              <a:rPr lang="de-DE" kern="0" dirty="0">
                <a:solidFill>
                  <a:srgbClr val="000000"/>
                </a:solidFill>
                <a:cs typeface="Proxima Nova Regular"/>
              </a:rPr>
              <a:t> </a:t>
            </a:r>
            <a:r>
              <a:rPr lang="de-DE" kern="0" dirty="0" err="1">
                <a:solidFill>
                  <a:srgbClr val="000000"/>
                </a:solidFill>
                <a:cs typeface="Proxima Nova Regular"/>
              </a:rPr>
              <a:t>copy</a:t>
            </a:r>
            <a:r>
              <a:rPr lang="de-DE" kern="0" dirty="0">
                <a:solidFill>
                  <a:srgbClr val="000000"/>
                </a:solidFill>
                <a:cs typeface="Proxima Nova Regular"/>
              </a:rPr>
              <a:t> </a:t>
            </a:r>
            <a:r>
              <a:rPr lang="de-DE" kern="0" dirty="0" err="1">
                <a:solidFill>
                  <a:srgbClr val="000000"/>
                </a:solidFill>
                <a:cs typeface="Proxima Nova Regular"/>
              </a:rPr>
              <a:t>boxes</a:t>
            </a:r>
            <a:r>
              <a:rPr lang="de-DE" kern="0" dirty="0">
                <a:solidFill>
                  <a:srgbClr val="000000"/>
                </a:solidFill>
                <a:cs typeface="Proxima Nova Regular"/>
              </a:rPr>
              <a:t> </a:t>
            </a:r>
            <a:r>
              <a:rPr lang="de-DE" kern="0" dirty="0" err="1">
                <a:solidFill>
                  <a:srgbClr val="000000"/>
                </a:solidFill>
                <a:cs typeface="Proxima Nova Regular"/>
              </a:rPr>
              <a:t>usually</a:t>
            </a:r>
            <a:r>
              <a:rPr lang="de-DE" kern="0" dirty="0">
                <a:solidFill>
                  <a:srgbClr val="000000"/>
                </a:solidFill>
                <a:cs typeface="Proxima Nova Regular"/>
              </a:rPr>
              <a:t> </a:t>
            </a:r>
            <a:r>
              <a:rPr lang="de-DE" kern="0" dirty="0" err="1">
                <a:solidFill>
                  <a:srgbClr val="000000"/>
                </a:solidFill>
                <a:cs typeface="Proxima Nova Regular"/>
              </a:rPr>
              <a:t>is</a:t>
            </a:r>
            <a:r>
              <a:rPr lang="de-DE" kern="0" dirty="0">
                <a:solidFill>
                  <a:srgbClr val="000000"/>
                </a:solidFill>
                <a:cs typeface="Proxima Nova Regular"/>
              </a:rPr>
              <a:t> 16pt</a:t>
            </a:r>
            <a:r>
              <a:rPr lang="it-IT" dirty="0">
                <a:solidFill>
                  <a:srgbClr val="000000"/>
                </a:solidFill>
              </a:rPr>
              <a:t>.</a:t>
            </a:r>
          </a:p>
        </p:txBody>
      </p:sp>
      <p:sp>
        <p:nvSpPr>
          <p:cNvPr id="3" name="Titolo 2"/>
          <p:cNvSpPr>
            <a:spLocks noGrp="1"/>
          </p:cNvSpPr>
          <p:nvPr>
            <p:ph type="title"/>
          </p:nvPr>
        </p:nvSpPr>
        <p:spPr>
          <a:xfrm>
            <a:off x="446569" y="408191"/>
            <a:ext cx="8250863" cy="266461"/>
          </a:xfrm>
        </p:spPr>
        <p:txBody>
          <a:bodyPr/>
          <a:lstStyle/>
          <a:p>
            <a:r>
              <a:rPr lang="it-IT" dirty="0">
                <a:solidFill>
                  <a:srgbClr val="000000"/>
                </a:solidFill>
              </a:rPr>
              <a:t>TEMPLATE WITH INSERT GRADIENT</a:t>
            </a:r>
          </a:p>
        </p:txBody>
      </p:sp>
      <p:sp>
        <p:nvSpPr>
          <p:cNvPr id="8" name="Segnaposto contenuto 7"/>
          <p:cNvSpPr>
            <a:spLocks noGrp="1"/>
          </p:cNvSpPr>
          <p:nvPr>
            <p:ph sz="half" idx="11"/>
          </p:nvPr>
        </p:nvSpPr>
        <p:spPr/>
        <p:txBody>
          <a:bodyPr/>
          <a:lstStyle/>
          <a:p>
            <a:r>
              <a:rPr lang="it-IT" dirty="0"/>
              <a:t>GROWHT</a:t>
            </a:r>
            <a:endParaRPr lang="it-IT" sz="7200" dirty="0"/>
          </a:p>
        </p:txBody>
      </p:sp>
      <p:sp>
        <p:nvSpPr>
          <p:cNvPr id="6" name="Segnaposto contenuto 5"/>
          <p:cNvSpPr>
            <a:spLocks noGrp="1"/>
          </p:cNvSpPr>
          <p:nvPr>
            <p:ph sz="half" idx="12"/>
          </p:nvPr>
        </p:nvSpPr>
        <p:spPr/>
        <p:txBody>
          <a:bodyPr/>
          <a:lstStyle/>
          <a:p>
            <a:r>
              <a:rPr lang="it-IT" dirty="0"/>
              <a:t>YOU CAN HIGHLIGH SOME TEXT HERE.</a:t>
            </a:r>
          </a:p>
          <a:p>
            <a:r>
              <a:rPr lang="it-IT" dirty="0"/>
              <a:t>OR EVEN PUT EMPHASIS ON DATA.</a:t>
            </a:r>
          </a:p>
          <a:p>
            <a:endParaRPr lang="it-IT" dirty="0"/>
          </a:p>
        </p:txBody>
      </p:sp>
      <p:sp>
        <p:nvSpPr>
          <p:cNvPr id="4" name="Sottotitolo 3"/>
          <p:cNvSpPr>
            <a:spLocks noGrp="1"/>
          </p:cNvSpPr>
          <p:nvPr>
            <p:ph type="subTitle" idx="13"/>
          </p:nvPr>
        </p:nvSpPr>
        <p:spPr/>
        <p:txBody>
          <a:bodyPr/>
          <a:lstStyle/>
          <a:p>
            <a:r>
              <a:rPr lang="it-IT" dirty="0">
                <a:solidFill>
                  <a:srgbClr val="000000"/>
                </a:solidFill>
              </a:rPr>
              <a:t>With SIDE TEXT</a:t>
            </a:r>
          </a:p>
        </p:txBody>
      </p:sp>
      <p:sp>
        <p:nvSpPr>
          <p:cNvPr id="9" name="Rettangolo 8"/>
          <p:cNvSpPr/>
          <p:nvPr/>
        </p:nvSpPr>
        <p:spPr>
          <a:xfrm>
            <a:off x="4220151" y="3444587"/>
            <a:ext cx="2257349" cy="923330"/>
          </a:xfrm>
          <a:prstGeom prst="rect">
            <a:avLst/>
          </a:prstGeom>
        </p:spPr>
        <p:txBody>
          <a:bodyPr wrap="none">
            <a:spAutoFit/>
          </a:bodyPr>
          <a:lstStyle/>
          <a:p>
            <a:r>
              <a:rPr lang="it-IT" sz="5400" dirty="0">
                <a:solidFill>
                  <a:schemeClr val="bg1"/>
                </a:solidFill>
                <a:latin typeface="Arial Black"/>
                <a:cs typeface="Arial Black"/>
              </a:rPr>
              <a:t>+60%</a:t>
            </a:r>
          </a:p>
        </p:txBody>
      </p:sp>
    </p:spTree>
    <p:extLst>
      <p:ext uri="{BB962C8B-B14F-4D97-AF65-F5344CB8AC3E}">
        <p14:creationId xmlns:p14="http://schemas.microsoft.com/office/powerpoint/2010/main" val="1809189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p:txBody>
          <a:bodyPr/>
          <a:lstStyle/>
          <a:p>
            <a:r>
              <a:rPr lang="it-IT" dirty="0"/>
              <a:t>Chart style</a:t>
            </a:r>
          </a:p>
        </p:txBody>
      </p:sp>
    </p:spTree>
    <p:extLst>
      <p:ext uri="{BB962C8B-B14F-4D97-AF65-F5344CB8AC3E}">
        <p14:creationId xmlns:p14="http://schemas.microsoft.com/office/powerpoint/2010/main" val="1790458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5" descr="pexels-photo-141673-large.jpg"/>
          <p:cNvPicPr>
            <a:picLocks noChangeAspect="1"/>
          </p:cNvPicPr>
          <p:nvPr/>
        </p:nvPicPr>
        <p:blipFill rotWithShape="1">
          <a:blip r:embed="rId2">
            <a:extLst>
              <a:ext uri="{28A0092B-C50C-407E-A947-70E740481C1C}">
                <a14:useLocalDpi xmlns:a14="http://schemas.microsoft.com/office/drawing/2010/main" val="0"/>
              </a:ext>
            </a:extLst>
          </a:blip>
          <a:srcRect r="16832"/>
          <a:stretch/>
        </p:blipFill>
        <p:spPr>
          <a:xfrm>
            <a:off x="-1" y="0"/>
            <a:ext cx="9144001" cy="5151389"/>
          </a:xfrm>
          <a:prstGeom prst="rect">
            <a:avLst/>
          </a:prstGeom>
        </p:spPr>
      </p:pic>
      <p:sp>
        <p:nvSpPr>
          <p:cNvPr id="6" name="Rechteck 6"/>
          <p:cNvSpPr/>
          <p:nvPr/>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olo 1"/>
          <p:cNvSpPr>
            <a:spLocks noGrp="1"/>
          </p:cNvSpPr>
          <p:nvPr>
            <p:ph type="title"/>
          </p:nvPr>
        </p:nvSpPr>
        <p:spPr/>
        <p:txBody>
          <a:bodyPr/>
          <a:lstStyle/>
          <a:p>
            <a:r>
              <a:rPr lang="it-IT" dirty="0">
                <a:solidFill>
                  <a:srgbClr val="000000"/>
                </a:solidFill>
              </a:rPr>
              <a:t>TEMPLATE FOR chart</a:t>
            </a:r>
          </a:p>
        </p:txBody>
      </p:sp>
      <p:sp>
        <p:nvSpPr>
          <p:cNvPr id="4" name="Subtitle 3"/>
          <p:cNvSpPr>
            <a:spLocks noGrp="1"/>
          </p:cNvSpPr>
          <p:nvPr>
            <p:ph type="subTitle" idx="1"/>
          </p:nvPr>
        </p:nvSpPr>
        <p:spPr>
          <a:xfrm>
            <a:off x="359813" y="753750"/>
            <a:ext cx="8424374" cy="328820"/>
          </a:xfrm>
        </p:spPr>
        <p:txBody>
          <a:bodyPr/>
          <a:lstStyle/>
          <a:p>
            <a:r>
              <a:rPr lang="en-US" dirty="0">
                <a:solidFill>
                  <a:srgbClr val="000000"/>
                </a:solidFill>
              </a:rPr>
              <a:t>WITH FULLSCREEN BG IMAGE AND A 50% white TRANSPARENCY LAYER</a:t>
            </a:r>
          </a:p>
        </p:txBody>
      </p:sp>
      <p:graphicFrame>
        <p:nvGraphicFramePr>
          <p:cNvPr id="5" name="Grafico 4"/>
          <p:cNvGraphicFramePr/>
          <p:nvPr>
            <p:extLst>
              <p:ext uri="{D42A27DB-BD31-4B8C-83A1-F6EECF244321}">
                <p14:modId xmlns:p14="http://schemas.microsoft.com/office/powerpoint/2010/main" val="1827762669"/>
              </p:ext>
            </p:extLst>
          </p:nvPr>
        </p:nvGraphicFramePr>
        <p:xfrm>
          <a:off x="464925" y="1335832"/>
          <a:ext cx="8310940" cy="3022046"/>
        </p:xfrm>
        <a:graphic>
          <a:graphicData uri="http://schemas.openxmlformats.org/drawingml/2006/chart">
            <c:chart xmlns:c="http://schemas.openxmlformats.org/drawingml/2006/chart" xmlns:r="http://schemas.openxmlformats.org/officeDocument/2006/relationships" r:id="rId3"/>
          </a:graphicData>
        </a:graphic>
      </p:graphicFrame>
      <p:pic>
        <p:nvPicPr>
          <p:cNvPr id="9" name="Bild 5" descr="running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10" name="Rettangolo 9"/>
          <p:cNvSpPr/>
          <p:nvPr/>
        </p:nvSpPr>
        <p:spPr>
          <a:xfrm>
            <a:off x="300993" y="4597762"/>
            <a:ext cx="8542015" cy="307777"/>
          </a:xfrm>
          <a:prstGeom prst="rect">
            <a:avLst/>
          </a:prstGeom>
        </p:spPr>
        <p:txBody>
          <a:bodyPr wrap="square">
            <a:spAutoFit/>
          </a:bodyPr>
          <a:lstStyle/>
          <a:p>
            <a:pPr algn="ctr"/>
            <a:r>
              <a:rPr lang="it-IT" sz="1400" dirty="0">
                <a:solidFill>
                  <a:srgbClr val="000000"/>
                </a:solidFill>
              </a:rPr>
              <a:t>The </a:t>
            </a:r>
            <a:r>
              <a:rPr lang="it-IT" sz="1400" dirty="0" err="1">
                <a:solidFill>
                  <a:srgbClr val="000000"/>
                </a:solidFill>
              </a:rPr>
              <a:t>little</a:t>
            </a:r>
            <a:r>
              <a:rPr lang="it-IT" sz="1400" dirty="0">
                <a:solidFill>
                  <a:srgbClr val="000000"/>
                </a:solidFill>
              </a:rPr>
              <a:t> man </a:t>
            </a:r>
            <a:r>
              <a:rPr lang="it-IT" sz="1400" dirty="0" err="1">
                <a:solidFill>
                  <a:srgbClr val="000000"/>
                </a:solidFill>
              </a:rPr>
              <a:t>running</a:t>
            </a:r>
            <a:r>
              <a:rPr lang="it-IT" sz="1400" dirty="0">
                <a:solidFill>
                  <a:srgbClr val="000000"/>
                </a:solidFill>
              </a:rPr>
              <a:t> </a:t>
            </a:r>
            <a:r>
              <a:rPr lang="it-IT" sz="1400" dirty="0" err="1">
                <a:solidFill>
                  <a:srgbClr val="000000"/>
                </a:solidFill>
              </a:rPr>
              <a:t>at</a:t>
            </a:r>
            <a:r>
              <a:rPr lang="it-IT" sz="1400" dirty="0">
                <a:solidFill>
                  <a:srgbClr val="000000"/>
                </a:solidFill>
              </a:rPr>
              <a:t> bottom right </a:t>
            </a:r>
            <a:r>
              <a:rPr lang="it-IT" sz="1400" dirty="0" err="1">
                <a:solidFill>
                  <a:srgbClr val="000000"/>
                </a:solidFill>
              </a:rPr>
              <a:t>has</a:t>
            </a:r>
            <a:r>
              <a:rPr lang="it-IT" sz="1400" dirty="0">
                <a:solidFill>
                  <a:srgbClr val="000000"/>
                </a:solidFill>
              </a:rPr>
              <a:t> to be </a:t>
            </a:r>
            <a:r>
              <a:rPr lang="it-IT" sz="1400" dirty="0" err="1">
                <a:solidFill>
                  <a:srgbClr val="000000"/>
                </a:solidFill>
              </a:rPr>
              <a:t>brought</a:t>
            </a:r>
            <a:r>
              <a:rPr lang="it-IT" sz="1400" dirty="0">
                <a:solidFill>
                  <a:srgbClr val="000000"/>
                </a:solidFill>
              </a:rPr>
              <a:t> in front, so </a:t>
            </a:r>
            <a:r>
              <a:rPr lang="it-IT" sz="1400" dirty="0" err="1">
                <a:solidFill>
                  <a:srgbClr val="000000"/>
                </a:solidFill>
              </a:rPr>
              <a:t>it</a:t>
            </a:r>
            <a:r>
              <a:rPr lang="it-IT" sz="1400" dirty="0">
                <a:solidFill>
                  <a:srgbClr val="000000"/>
                </a:solidFill>
              </a:rPr>
              <a:t> </a:t>
            </a:r>
            <a:r>
              <a:rPr lang="it-IT" sz="1400" dirty="0" err="1">
                <a:solidFill>
                  <a:srgbClr val="000000"/>
                </a:solidFill>
              </a:rPr>
              <a:t>is</a:t>
            </a:r>
            <a:r>
              <a:rPr lang="it-IT" sz="1400" dirty="0">
                <a:solidFill>
                  <a:srgbClr val="000000"/>
                </a:solidFill>
              </a:rPr>
              <a:t> </a:t>
            </a:r>
            <a:r>
              <a:rPr lang="it-IT" sz="1400" dirty="0" err="1">
                <a:solidFill>
                  <a:srgbClr val="000000"/>
                </a:solidFill>
              </a:rPr>
              <a:t>pasted</a:t>
            </a:r>
            <a:r>
              <a:rPr lang="it-IT" sz="1400" dirty="0">
                <a:solidFill>
                  <a:srgbClr val="000000"/>
                </a:solidFill>
              </a:rPr>
              <a:t> on </a:t>
            </a:r>
            <a:r>
              <a:rPr lang="it-IT" sz="1400" dirty="0" err="1">
                <a:solidFill>
                  <a:srgbClr val="000000"/>
                </a:solidFill>
              </a:rPr>
              <a:t>this</a:t>
            </a:r>
            <a:r>
              <a:rPr lang="it-IT" sz="1400" dirty="0">
                <a:solidFill>
                  <a:srgbClr val="000000"/>
                </a:solidFill>
              </a:rPr>
              <a:t> slide.</a:t>
            </a:r>
          </a:p>
        </p:txBody>
      </p:sp>
    </p:spTree>
    <p:extLst>
      <p:ext uri="{BB962C8B-B14F-4D97-AF65-F5344CB8AC3E}">
        <p14:creationId xmlns:p14="http://schemas.microsoft.com/office/powerpoint/2010/main" val="40741426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solidFill>
                  <a:srgbClr val="000000"/>
                </a:solidFill>
              </a:rPr>
              <a:t>TEMPLATE FOR chart</a:t>
            </a:r>
          </a:p>
        </p:txBody>
      </p:sp>
      <p:sp>
        <p:nvSpPr>
          <p:cNvPr id="4" name="Subtitle 3"/>
          <p:cNvSpPr>
            <a:spLocks noGrp="1"/>
          </p:cNvSpPr>
          <p:nvPr>
            <p:ph type="subTitle" idx="1"/>
          </p:nvPr>
        </p:nvSpPr>
        <p:spPr/>
        <p:txBody>
          <a:bodyPr/>
          <a:lstStyle/>
          <a:p>
            <a:r>
              <a:rPr lang="en-US" dirty="0">
                <a:solidFill>
                  <a:srgbClr val="000000"/>
                </a:solidFill>
              </a:rPr>
              <a:t>WITH white BACKGROUND AND SINGLE COLUMN</a:t>
            </a:r>
          </a:p>
        </p:txBody>
      </p:sp>
      <p:graphicFrame>
        <p:nvGraphicFramePr>
          <p:cNvPr id="5" name="Grafico 4"/>
          <p:cNvGraphicFramePr/>
          <p:nvPr>
            <p:extLst>
              <p:ext uri="{D42A27DB-BD31-4B8C-83A1-F6EECF244321}">
                <p14:modId xmlns:p14="http://schemas.microsoft.com/office/powerpoint/2010/main" val="2221156770"/>
              </p:ext>
            </p:extLst>
          </p:nvPr>
        </p:nvGraphicFramePr>
        <p:xfrm>
          <a:off x="464925" y="1335832"/>
          <a:ext cx="8498032" cy="30220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afico 4"/>
          <p:cNvGraphicFramePr/>
          <p:nvPr>
            <p:extLst>
              <p:ext uri="{D42A27DB-BD31-4B8C-83A1-F6EECF244321}">
                <p14:modId xmlns:p14="http://schemas.microsoft.com/office/powerpoint/2010/main" val="1640189750"/>
              </p:ext>
            </p:extLst>
          </p:nvPr>
        </p:nvGraphicFramePr>
        <p:xfrm>
          <a:off x="464925" y="1335832"/>
          <a:ext cx="8310940" cy="30220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5621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000000"/>
                </a:solidFill>
              </a:rPr>
              <a:t>TEMPLATE FOR chart</a:t>
            </a:r>
          </a:p>
        </p:txBody>
      </p:sp>
      <p:sp>
        <p:nvSpPr>
          <p:cNvPr id="4" name="Subtitle 3"/>
          <p:cNvSpPr>
            <a:spLocks noGrp="1"/>
          </p:cNvSpPr>
          <p:nvPr>
            <p:ph type="subTitle" idx="1"/>
          </p:nvPr>
        </p:nvSpPr>
        <p:spPr/>
        <p:txBody>
          <a:bodyPr/>
          <a:lstStyle/>
          <a:p>
            <a:r>
              <a:rPr lang="en-US" dirty="0">
                <a:solidFill>
                  <a:srgbClr val="000000"/>
                </a:solidFill>
              </a:rPr>
              <a:t>WITH white BACKGROUND AND double COLUMN</a:t>
            </a:r>
          </a:p>
        </p:txBody>
      </p:sp>
      <p:graphicFrame>
        <p:nvGraphicFramePr>
          <p:cNvPr id="5" name="Grafico 4"/>
          <p:cNvGraphicFramePr/>
          <p:nvPr>
            <p:extLst>
              <p:ext uri="{D42A27DB-BD31-4B8C-83A1-F6EECF244321}">
                <p14:modId xmlns:p14="http://schemas.microsoft.com/office/powerpoint/2010/main" val="2670307394"/>
              </p:ext>
            </p:extLst>
          </p:nvPr>
        </p:nvGraphicFramePr>
        <p:xfrm>
          <a:off x="464925" y="1335832"/>
          <a:ext cx="8498032" cy="30220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2001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000000"/>
                </a:solidFill>
              </a:rPr>
              <a:t>TEMPLATE FOR chart</a:t>
            </a:r>
          </a:p>
        </p:txBody>
      </p:sp>
      <p:sp>
        <p:nvSpPr>
          <p:cNvPr id="4" name="Subtitle 3"/>
          <p:cNvSpPr>
            <a:spLocks noGrp="1"/>
          </p:cNvSpPr>
          <p:nvPr>
            <p:ph type="subTitle" idx="1"/>
          </p:nvPr>
        </p:nvSpPr>
        <p:spPr/>
        <p:txBody>
          <a:bodyPr/>
          <a:lstStyle/>
          <a:p>
            <a:r>
              <a:rPr lang="en-US" dirty="0">
                <a:solidFill>
                  <a:srgbClr val="000000"/>
                </a:solidFill>
              </a:rPr>
              <a:t>WITH white BACKGROUND AND triple COLUMN</a:t>
            </a:r>
          </a:p>
        </p:txBody>
      </p:sp>
      <p:graphicFrame>
        <p:nvGraphicFramePr>
          <p:cNvPr id="5" name="Grafico 4"/>
          <p:cNvGraphicFramePr/>
          <p:nvPr>
            <p:extLst>
              <p:ext uri="{D42A27DB-BD31-4B8C-83A1-F6EECF244321}">
                <p14:modId xmlns:p14="http://schemas.microsoft.com/office/powerpoint/2010/main" val="3095813154"/>
              </p:ext>
            </p:extLst>
          </p:nvPr>
        </p:nvGraphicFramePr>
        <p:xfrm>
          <a:off x="577240" y="1335832"/>
          <a:ext cx="8259774" cy="30220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09390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000000"/>
                </a:solidFill>
              </a:rPr>
              <a:t>TEMPLATE FOR trend</a:t>
            </a:r>
          </a:p>
        </p:txBody>
      </p:sp>
      <p:sp>
        <p:nvSpPr>
          <p:cNvPr id="4" name="Subtitle 3"/>
          <p:cNvSpPr>
            <a:spLocks noGrp="1"/>
          </p:cNvSpPr>
          <p:nvPr>
            <p:ph type="subTitle" idx="1"/>
          </p:nvPr>
        </p:nvSpPr>
        <p:spPr>
          <a:xfrm>
            <a:off x="359813" y="753750"/>
            <a:ext cx="8424374" cy="328820"/>
          </a:xfrm>
        </p:spPr>
        <p:txBody>
          <a:bodyPr/>
          <a:lstStyle/>
          <a:p>
            <a:r>
              <a:rPr lang="en-US" dirty="0">
                <a:solidFill>
                  <a:srgbClr val="000000"/>
                </a:solidFill>
              </a:rPr>
              <a:t>WITH white BACKGROUND</a:t>
            </a:r>
          </a:p>
        </p:txBody>
      </p:sp>
      <p:graphicFrame>
        <p:nvGraphicFramePr>
          <p:cNvPr id="13" name="Diagramm 4"/>
          <p:cNvGraphicFramePr/>
          <p:nvPr>
            <p:extLst>
              <p:ext uri="{D42A27DB-BD31-4B8C-83A1-F6EECF244321}">
                <p14:modId xmlns:p14="http://schemas.microsoft.com/office/powerpoint/2010/main" val="1121103645"/>
              </p:ext>
            </p:extLst>
          </p:nvPr>
        </p:nvGraphicFramePr>
        <p:xfrm>
          <a:off x="-153909" y="1082570"/>
          <a:ext cx="9406551" cy="4060930"/>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feld 5"/>
          <p:cNvSpPr txBox="1"/>
          <p:nvPr/>
        </p:nvSpPr>
        <p:spPr>
          <a:xfrm>
            <a:off x="474385" y="4576848"/>
            <a:ext cx="549314" cy="230832"/>
          </a:xfrm>
          <a:prstGeom prst="rect">
            <a:avLst/>
          </a:prstGeom>
          <a:solidFill>
            <a:schemeClr val="accent1"/>
          </a:solidFill>
          <a:ln>
            <a:noFill/>
          </a:ln>
        </p:spPr>
        <p:txBody>
          <a:bodyPr wrap="none" lIns="18000" tIns="0" rIns="18000" bIns="0" rtlCol="0">
            <a:spAutoFit/>
          </a:bodyPr>
          <a:lstStyle/>
          <a:p>
            <a:pPr algn="ctr"/>
            <a:r>
              <a:rPr lang="de-DE" sz="1500" dirty="0">
                <a:latin typeface="Arial Black" panose="020B0A04020102020204" pitchFamily="34" charset="0"/>
                <a:cs typeface="Proxima Nova Light"/>
              </a:rPr>
              <a:t>2015</a:t>
            </a:r>
          </a:p>
        </p:txBody>
      </p:sp>
      <p:sp>
        <p:nvSpPr>
          <p:cNvPr id="15" name="Textfeld 6"/>
          <p:cNvSpPr txBox="1"/>
          <p:nvPr/>
        </p:nvSpPr>
        <p:spPr>
          <a:xfrm>
            <a:off x="474385" y="4279796"/>
            <a:ext cx="549314" cy="230832"/>
          </a:xfrm>
          <a:prstGeom prst="rect">
            <a:avLst/>
          </a:prstGeom>
          <a:solidFill>
            <a:schemeClr val="accent2"/>
          </a:solidFill>
          <a:ln>
            <a:noFill/>
          </a:ln>
        </p:spPr>
        <p:txBody>
          <a:bodyPr wrap="none" lIns="18000" tIns="0" rIns="18000" bIns="0" rtlCol="0">
            <a:spAutoFit/>
          </a:bodyPr>
          <a:lstStyle/>
          <a:p>
            <a:pPr algn="ctr"/>
            <a:r>
              <a:rPr lang="de-DE" sz="1500" dirty="0">
                <a:solidFill>
                  <a:schemeClr val="bg1"/>
                </a:solidFill>
                <a:latin typeface="Arial Black" panose="020B0A04020102020204" pitchFamily="34" charset="0"/>
                <a:cs typeface="Proxima Nova Light"/>
              </a:rPr>
              <a:t>2016</a:t>
            </a:r>
          </a:p>
        </p:txBody>
      </p:sp>
    </p:spTree>
    <p:extLst>
      <p:ext uri="{BB962C8B-B14F-4D97-AF65-F5344CB8AC3E}">
        <p14:creationId xmlns:p14="http://schemas.microsoft.com/office/powerpoint/2010/main" val="2568816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1"/>
          <p:cNvSpPr>
            <a:spLocks noGrp="1"/>
          </p:cNvSpPr>
          <p:nvPr>
            <p:ph sz="half" idx="1"/>
          </p:nvPr>
        </p:nvSpPr>
        <p:spPr/>
        <p:txBody>
          <a:bodyPr/>
          <a:lstStyle/>
          <a:p>
            <a:pPr lvl="1"/>
            <a:r>
              <a:rPr lang="it-IT" dirty="0"/>
              <a:t>YOU CAN ALSO USE TEXTUAL </a:t>
            </a:r>
            <a:r>
              <a:rPr lang="it-IT" dirty="0">
                <a:latin typeface="Arial Black" panose="020B0A04020102020204" pitchFamily="34" charset="0"/>
              </a:rPr>
              <a:t>EVIDENCE</a:t>
            </a:r>
            <a:endParaRPr lang="it-IT" dirty="0"/>
          </a:p>
          <a:p>
            <a:r>
              <a:rPr lang="it-IT" dirty="0" err="1">
                <a:solidFill>
                  <a:srgbClr val="000000"/>
                </a:solidFill>
              </a:rPr>
              <a:t>This</a:t>
            </a:r>
            <a:r>
              <a:rPr lang="it-IT" dirty="0">
                <a:solidFill>
                  <a:srgbClr val="000000"/>
                </a:solidFill>
              </a:rPr>
              <a:t> </a:t>
            </a:r>
            <a:r>
              <a:rPr lang="it-IT" dirty="0" err="1">
                <a:solidFill>
                  <a:srgbClr val="000000"/>
                </a:solidFill>
              </a:rPr>
              <a:t>is</a:t>
            </a:r>
            <a:r>
              <a:rPr lang="it-IT" dirty="0">
                <a:solidFill>
                  <a:srgbClr val="000000"/>
                </a:solidFill>
              </a:rPr>
              <a:t> an </a:t>
            </a:r>
            <a:r>
              <a:rPr lang="it-IT" dirty="0" err="1">
                <a:solidFill>
                  <a:srgbClr val="000000"/>
                </a:solidFill>
              </a:rPr>
              <a:t>example</a:t>
            </a:r>
            <a:r>
              <a:rPr lang="it-IT" dirty="0">
                <a:solidFill>
                  <a:srgbClr val="000000"/>
                </a:solidFill>
              </a:rPr>
              <a:t> of a </a:t>
            </a:r>
            <a:r>
              <a:rPr lang="it-IT" dirty="0" err="1">
                <a:solidFill>
                  <a:srgbClr val="000000"/>
                </a:solidFill>
              </a:rPr>
              <a:t>simple</a:t>
            </a:r>
            <a:r>
              <a:rPr lang="it-IT" dirty="0">
                <a:solidFill>
                  <a:srgbClr val="000000"/>
                </a:solidFill>
              </a:rPr>
              <a:t> text with the standard style.</a:t>
            </a:r>
          </a:p>
          <a:p>
            <a:r>
              <a:rPr lang="it-IT" i="1" dirty="0" err="1">
                <a:solidFill>
                  <a:srgbClr val="000000"/>
                </a:solidFill>
              </a:rPr>
              <a:t>Lorem</a:t>
            </a:r>
            <a:r>
              <a:rPr lang="it-IT" i="1" dirty="0">
                <a:solidFill>
                  <a:srgbClr val="000000"/>
                </a:solidFill>
              </a:rPr>
              <a:t> </a:t>
            </a:r>
            <a:r>
              <a:rPr lang="it-IT" i="1" dirty="0" err="1">
                <a:solidFill>
                  <a:srgbClr val="000000"/>
                </a:solidFill>
              </a:rPr>
              <a:t>ipsum</a:t>
            </a:r>
            <a:r>
              <a:rPr lang="it-IT" dirty="0">
                <a:solidFill>
                  <a:srgbClr val="000000"/>
                </a:solidFill>
              </a:rPr>
              <a:t> </a:t>
            </a:r>
            <a:r>
              <a:rPr lang="it-IT" dirty="0" err="1">
                <a:solidFill>
                  <a:srgbClr val="000000"/>
                </a:solidFill>
              </a:rPr>
              <a:t>dolor</a:t>
            </a:r>
            <a:r>
              <a:rPr lang="it-IT" dirty="0">
                <a:solidFill>
                  <a:srgbClr val="000000"/>
                </a:solidFill>
              </a:rPr>
              <a:t> </a:t>
            </a:r>
            <a:r>
              <a:rPr lang="it-IT" dirty="0" err="1">
                <a:solidFill>
                  <a:srgbClr val="000000"/>
                </a:solidFill>
              </a:rPr>
              <a:t>sit</a:t>
            </a:r>
            <a:r>
              <a:rPr lang="it-IT" dirty="0">
                <a:solidFill>
                  <a:srgbClr val="000000"/>
                </a:solidFill>
              </a:rPr>
              <a:t> </a:t>
            </a:r>
            <a:r>
              <a:rPr lang="it-IT" dirty="0" err="1">
                <a:solidFill>
                  <a:srgbClr val="000000"/>
                </a:solidFill>
              </a:rPr>
              <a:t>amet</a:t>
            </a:r>
            <a:r>
              <a:rPr lang="it-IT" dirty="0">
                <a:solidFill>
                  <a:srgbClr val="000000"/>
                </a:solidFill>
              </a:rPr>
              <a:t>, </a:t>
            </a:r>
            <a:r>
              <a:rPr lang="it-IT" dirty="0" err="1">
                <a:solidFill>
                  <a:srgbClr val="000000"/>
                </a:solidFill>
              </a:rPr>
              <a:t>consectetuer</a:t>
            </a:r>
            <a:r>
              <a:rPr lang="it-IT" dirty="0">
                <a:solidFill>
                  <a:srgbClr val="000000"/>
                </a:solidFill>
              </a:rPr>
              <a:t> </a:t>
            </a:r>
            <a:r>
              <a:rPr lang="it-IT" dirty="0" err="1">
                <a:solidFill>
                  <a:srgbClr val="000000"/>
                </a:solidFill>
              </a:rPr>
              <a:t>adipiscing</a:t>
            </a:r>
            <a:r>
              <a:rPr lang="it-IT" dirty="0">
                <a:solidFill>
                  <a:srgbClr val="000000"/>
                </a:solidFill>
              </a:rPr>
              <a:t> </a:t>
            </a:r>
            <a:r>
              <a:rPr lang="it-IT" dirty="0" err="1">
                <a:solidFill>
                  <a:srgbClr val="000000"/>
                </a:solidFill>
              </a:rPr>
              <a:t>elit</a:t>
            </a:r>
            <a:r>
              <a:rPr lang="it-IT" dirty="0">
                <a:solidFill>
                  <a:srgbClr val="000000"/>
                </a:solidFill>
              </a:rPr>
              <a:t>. </a:t>
            </a:r>
            <a:r>
              <a:rPr lang="it-IT" dirty="0" err="1">
                <a:solidFill>
                  <a:srgbClr val="000000"/>
                </a:solidFill>
              </a:rPr>
              <a:t>Aenean</a:t>
            </a:r>
            <a:r>
              <a:rPr lang="it-IT" dirty="0">
                <a:solidFill>
                  <a:srgbClr val="000000"/>
                </a:solidFill>
              </a:rPr>
              <a:t> </a:t>
            </a:r>
            <a:r>
              <a:rPr lang="it-IT" dirty="0" err="1">
                <a:solidFill>
                  <a:srgbClr val="000000"/>
                </a:solidFill>
              </a:rPr>
              <a:t>commodo</a:t>
            </a:r>
            <a:r>
              <a:rPr lang="it-IT" dirty="0">
                <a:solidFill>
                  <a:srgbClr val="000000"/>
                </a:solidFill>
              </a:rPr>
              <a:t> ligula </a:t>
            </a:r>
            <a:r>
              <a:rPr lang="it-IT" dirty="0" err="1">
                <a:solidFill>
                  <a:srgbClr val="000000"/>
                </a:solidFill>
              </a:rPr>
              <a:t>eget</a:t>
            </a:r>
            <a:r>
              <a:rPr lang="it-IT" dirty="0">
                <a:solidFill>
                  <a:srgbClr val="000000"/>
                </a:solidFill>
              </a:rPr>
              <a:t> </a:t>
            </a:r>
            <a:r>
              <a:rPr lang="it-IT" dirty="0" err="1">
                <a:solidFill>
                  <a:srgbClr val="000000"/>
                </a:solidFill>
              </a:rPr>
              <a:t>dolor</a:t>
            </a:r>
            <a:r>
              <a:rPr lang="it-IT" dirty="0">
                <a:solidFill>
                  <a:srgbClr val="000000"/>
                </a:solidFill>
              </a:rPr>
              <a:t>. </a:t>
            </a:r>
            <a:r>
              <a:rPr lang="it-IT" dirty="0" err="1">
                <a:solidFill>
                  <a:srgbClr val="000000"/>
                </a:solidFill>
              </a:rPr>
              <a:t>Aenean</a:t>
            </a:r>
            <a:r>
              <a:rPr lang="it-IT" dirty="0">
                <a:solidFill>
                  <a:srgbClr val="000000"/>
                </a:solidFill>
              </a:rPr>
              <a:t> massa.</a:t>
            </a:r>
          </a:p>
          <a:p>
            <a:r>
              <a:rPr lang="de-DE" kern="0" dirty="0">
                <a:solidFill>
                  <a:srgbClr val="000000"/>
                </a:solidFill>
                <a:cs typeface="Proxima Nova Regular"/>
              </a:rPr>
              <a:t>The </a:t>
            </a:r>
            <a:r>
              <a:rPr lang="de-DE" kern="0" dirty="0" err="1">
                <a:solidFill>
                  <a:srgbClr val="000000"/>
                </a:solidFill>
                <a:cs typeface="Proxima Nova Regular"/>
              </a:rPr>
              <a:t>fontsize</a:t>
            </a:r>
            <a:r>
              <a:rPr lang="de-DE" kern="0" dirty="0">
                <a:solidFill>
                  <a:srgbClr val="000000"/>
                </a:solidFill>
                <a:cs typeface="Proxima Nova Regular"/>
              </a:rPr>
              <a:t> </a:t>
            </a:r>
            <a:r>
              <a:rPr lang="de-DE" kern="0" dirty="0" err="1">
                <a:solidFill>
                  <a:srgbClr val="000000"/>
                </a:solidFill>
                <a:cs typeface="Proxima Nova Regular"/>
              </a:rPr>
              <a:t>used</a:t>
            </a:r>
            <a:r>
              <a:rPr lang="de-DE" kern="0" dirty="0">
                <a:solidFill>
                  <a:srgbClr val="000000"/>
                </a:solidFill>
                <a:cs typeface="Proxima Nova Regular"/>
              </a:rPr>
              <a:t> </a:t>
            </a:r>
            <a:r>
              <a:rPr lang="de-DE" kern="0" dirty="0" err="1">
                <a:solidFill>
                  <a:srgbClr val="000000"/>
                </a:solidFill>
                <a:cs typeface="Proxima Nova Regular"/>
              </a:rPr>
              <a:t>within</a:t>
            </a:r>
            <a:r>
              <a:rPr lang="de-DE" kern="0" dirty="0">
                <a:solidFill>
                  <a:srgbClr val="000000"/>
                </a:solidFill>
                <a:cs typeface="Proxima Nova Regular"/>
              </a:rPr>
              <a:t> </a:t>
            </a:r>
            <a:r>
              <a:rPr lang="de-DE" kern="0" dirty="0" err="1">
                <a:solidFill>
                  <a:srgbClr val="000000"/>
                </a:solidFill>
                <a:cs typeface="Proxima Nova Regular"/>
              </a:rPr>
              <a:t>side</a:t>
            </a:r>
            <a:r>
              <a:rPr lang="de-DE" kern="0" dirty="0">
                <a:solidFill>
                  <a:srgbClr val="000000"/>
                </a:solidFill>
                <a:cs typeface="Proxima Nova Regular"/>
              </a:rPr>
              <a:t> </a:t>
            </a:r>
            <a:r>
              <a:rPr lang="de-DE" kern="0" dirty="0" err="1">
                <a:solidFill>
                  <a:srgbClr val="000000"/>
                </a:solidFill>
                <a:cs typeface="Proxima Nova Regular"/>
              </a:rPr>
              <a:t>copy</a:t>
            </a:r>
            <a:r>
              <a:rPr lang="de-DE" kern="0" dirty="0">
                <a:solidFill>
                  <a:srgbClr val="000000"/>
                </a:solidFill>
                <a:cs typeface="Proxima Nova Regular"/>
              </a:rPr>
              <a:t> </a:t>
            </a:r>
            <a:r>
              <a:rPr lang="de-DE" kern="0" dirty="0" err="1">
                <a:solidFill>
                  <a:srgbClr val="000000"/>
                </a:solidFill>
                <a:cs typeface="Proxima Nova Regular"/>
              </a:rPr>
              <a:t>boxes</a:t>
            </a:r>
            <a:r>
              <a:rPr lang="de-DE" kern="0" dirty="0">
                <a:solidFill>
                  <a:srgbClr val="000000"/>
                </a:solidFill>
                <a:cs typeface="Proxima Nova Regular"/>
              </a:rPr>
              <a:t> </a:t>
            </a:r>
            <a:r>
              <a:rPr lang="de-DE" kern="0" dirty="0" err="1">
                <a:solidFill>
                  <a:srgbClr val="000000"/>
                </a:solidFill>
                <a:cs typeface="Proxima Nova Regular"/>
              </a:rPr>
              <a:t>usually</a:t>
            </a:r>
            <a:r>
              <a:rPr lang="de-DE" kern="0" dirty="0">
                <a:solidFill>
                  <a:srgbClr val="000000"/>
                </a:solidFill>
                <a:cs typeface="Proxima Nova Regular"/>
              </a:rPr>
              <a:t> </a:t>
            </a:r>
            <a:r>
              <a:rPr lang="de-DE" kern="0" dirty="0" err="1">
                <a:solidFill>
                  <a:srgbClr val="000000"/>
                </a:solidFill>
                <a:cs typeface="Proxima Nova Regular"/>
              </a:rPr>
              <a:t>is</a:t>
            </a:r>
            <a:r>
              <a:rPr lang="de-DE" kern="0" dirty="0">
                <a:solidFill>
                  <a:srgbClr val="000000"/>
                </a:solidFill>
                <a:cs typeface="Proxima Nova Regular"/>
              </a:rPr>
              <a:t> 16pt</a:t>
            </a:r>
            <a:r>
              <a:rPr lang="it-IT" dirty="0">
                <a:solidFill>
                  <a:srgbClr val="000000"/>
                </a:solidFill>
              </a:rPr>
              <a:t>.</a:t>
            </a:r>
          </a:p>
        </p:txBody>
      </p:sp>
      <p:sp>
        <p:nvSpPr>
          <p:cNvPr id="2" name="Titolo 1"/>
          <p:cNvSpPr>
            <a:spLocks noGrp="1"/>
          </p:cNvSpPr>
          <p:nvPr>
            <p:ph type="title"/>
          </p:nvPr>
        </p:nvSpPr>
        <p:spPr/>
        <p:txBody>
          <a:bodyPr/>
          <a:lstStyle/>
          <a:p>
            <a:r>
              <a:rPr lang="it-IT" dirty="0">
                <a:solidFill>
                  <a:srgbClr val="000000"/>
                </a:solidFill>
              </a:rPr>
              <a:t>TEMPLATE FOR TREND</a:t>
            </a:r>
          </a:p>
        </p:txBody>
      </p:sp>
      <p:sp>
        <p:nvSpPr>
          <p:cNvPr id="6" name="Subtitle 5"/>
          <p:cNvSpPr>
            <a:spLocks noGrp="1"/>
          </p:cNvSpPr>
          <p:nvPr>
            <p:ph type="subTitle" idx="12"/>
          </p:nvPr>
        </p:nvSpPr>
        <p:spPr/>
        <p:txBody>
          <a:bodyPr/>
          <a:lstStyle/>
          <a:p>
            <a:r>
              <a:rPr lang="it-IT" dirty="0">
                <a:solidFill>
                  <a:srgbClr val="000000"/>
                </a:solidFill>
              </a:rPr>
              <a:t>With side text</a:t>
            </a:r>
          </a:p>
        </p:txBody>
      </p:sp>
      <p:graphicFrame>
        <p:nvGraphicFramePr>
          <p:cNvPr id="5" name="Grafico 4"/>
          <p:cNvGraphicFramePr/>
          <p:nvPr>
            <p:extLst>
              <p:ext uri="{D42A27DB-BD31-4B8C-83A1-F6EECF244321}">
                <p14:modId xmlns:p14="http://schemas.microsoft.com/office/powerpoint/2010/main" val="309008233"/>
              </p:ext>
            </p:extLst>
          </p:nvPr>
        </p:nvGraphicFramePr>
        <p:xfrm>
          <a:off x="3823855" y="1261317"/>
          <a:ext cx="5011387" cy="33363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4501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5" descr="pexels-photo-141673-large.jpg"/>
          <p:cNvPicPr>
            <a:picLocks noChangeAspect="1"/>
          </p:cNvPicPr>
          <p:nvPr/>
        </p:nvPicPr>
        <p:blipFill rotWithShape="1">
          <a:blip r:embed="rId2">
            <a:extLst>
              <a:ext uri="{28A0092B-C50C-407E-A947-70E740481C1C}">
                <a14:useLocalDpi xmlns:a14="http://schemas.microsoft.com/office/drawing/2010/main" val="0"/>
              </a:ext>
            </a:extLst>
          </a:blip>
          <a:srcRect r="16832"/>
          <a:stretch/>
        </p:blipFill>
        <p:spPr>
          <a:xfrm>
            <a:off x="-1" y="0"/>
            <a:ext cx="9144001" cy="5151389"/>
          </a:xfrm>
          <a:prstGeom prst="rect">
            <a:avLst/>
          </a:prstGeom>
        </p:spPr>
      </p:pic>
      <p:sp>
        <p:nvSpPr>
          <p:cNvPr id="6" name="Rechteck 6"/>
          <p:cNvSpPr/>
          <p:nvPr/>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Arial Black" panose="020B0A04020102020204" pitchFamily="34" charset="0"/>
            </a:endParaRPr>
          </a:p>
        </p:txBody>
      </p:sp>
      <p:sp>
        <p:nvSpPr>
          <p:cNvPr id="2" name="Titolo 1"/>
          <p:cNvSpPr>
            <a:spLocks noGrp="1"/>
          </p:cNvSpPr>
          <p:nvPr>
            <p:ph type="title"/>
          </p:nvPr>
        </p:nvSpPr>
        <p:spPr/>
        <p:txBody>
          <a:bodyPr/>
          <a:lstStyle/>
          <a:p>
            <a:r>
              <a:rPr lang="it-IT" dirty="0">
                <a:solidFill>
                  <a:srgbClr val="000000"/>
                </a:solidFill>
              </a:rPr>
              <a:t>TEMPLATE FOR trend</a:t>
            </a:r>
          </a:p>
        </p:txBody>
      </p:sp>
      <p:sp>
        <p:nvSpPr>
          <p:cNvPr id="4" name="Subtitle 3"/>
          <p:cNvSpPr>
            <a:spLocks noGrp="1"/>
          </p:cNvSpPr>
          <p:nvPr>
            <p:ph type="subTitle" idx="1"/>
          </p:nvPr>
        </p:nvSpPr>
        <p:spPr>
          <a:xfrm>
            <a:off x="359813" y="753750"/>
            <a:ext cx="8424374" cy="328820"/>
          </a:xfrm>
        </p:spPr>
        <p:txBody>
          <a:bodyPr/>
          <a:lstStyle/>
          <a:p>
            <a:r>
              <a:rPr lang="en-US" dirty="0">
                <a:solidFill>
                  <a:srgbClr val="000000"/>
                </a:solidFill>
              </a:rPr>
              <a:t>WITH FULLSCREEN BG IMAGE AND A 50% white TRANSPARENCY LAYER</a:t>
            </a:r>
          </a:p>
        </p:txBody>
      </p:sp>
      <p:pic>
        <p:nvPicPr>
          <p:cNvPr id="9" name="Bild 5" descr="runningm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10" name="Rettangolo 9"/>
          <p:cNvSpPr/>
          <p:nvPr/>
        </p:nvSpPr>
        <p:spPr>
          <a:xfrm>
            <a:off x="300993" y="4597762"/>
            <a:ext cx="8542015" cy="307777"/>
          </a:xfrm>
          <a:prstGeom prst="rect">
            <a:avLst/>
          </a:prstGeom>
        </p:spPr>
        <p:txBody>
          <a:bodyPr wrap="square">
            <a:spAutoFit/>
          </a:bodyPr>
          <a:lstStyle/>
          <a:p>
            <a:pPr algn="ctr"/>
            <a:r>
              <a:rPr lang="it-IT" sz="1400" dirty="0">
                <a:solidFill>
                  <a:srgbClr val="000000"/>
                </a:solidFill>
              </a:rPr>
              <a:t>The </a:t>
            </a:r>
            <a:r>
              <a:rPr lang="it-IT" sz="1400" dirty="0" err="1">
                <a:solidFill>
                  <a:srgbClr val="000000"/>
                </a:solidFill>
              </a:rPr>
              <a:t>little</a:t>
            </a:r>
            <a:r>
              <a:rPr lang="it-IT" sz="1400" dirty="0">
                <a:solidFill>
                  <a:srgbClr val="000000"/>
                </a:solidFill>
              </a:rPr>
              <a:t> man </a:t>
            </a:r>
            <a:r>
              <a:rPr lang="it-IT" sz="1400" dirty="0" err="1">
                <a:solidFill>
                  <a:srgbClr val="000000"/>
                </a:solidFill>
              </a:rPr>
              <a:t>running</a:t>
            </a:r>
            <a:r>
              <a:rPr lang="it-IT" sz="1400" dirty="0">
                <a:solidFill>
                  <a:srgbClr val="000000"/>
                </a:solidFill>
              </a:rPr>
              <a:t> </a:t>
            </a:r>
            <a:r>
              <a:rPr lang="it-IT" sz="1400" dirty="0" err="1">
                <a:solidFill>
                  <a:srgbClr val="000000"/>
                </a:solidFill>
              </a:rPr>
              <a:t>at</a:t>
            </a:r>
            <a:r>
              <a:rPr lang="it-IT" sz="1400" dirty="0">
                <a:solidFill>
                  <a:srgbClr val="000000"/>
                </a:solidFill>
              </a:rPr>
              <a:t> bottom right </a:t>
            </a:r>
            <a:r>
              <a:rPr lang="it-IT" sz="1400" dirty="0" err="1">
                <a:solidFill>
                  <a:srgbClr val="000000"/>
                </a:solidFill>
              </a:rPr>
              <a:t>has</a:t>
            </a:r>
            <a:r>
              <a:rPr lang="it-IT" sz="1400" dirty="0">
                <a:solidFill>
                  <a:srgbClr val="000000"/>
                </a:solidFill>
              </a:rPr>
              <a:t> to be </a:t>
            </a:r>
            <a:r>
              <a:rPr lang="it-IT" sz="1400" dirty="0" err="1">
                <a:solidFill>
                  <a:srgbClr val="000000"/>
                </a:solidFill>
              </a:rPr>
              <a:t>brought</a:t>
            </a:r>
            <a:r>
              <a:rPr lang="it-IT" sz="1400" dirty="0">
                <a:solidFill>
                  <a:srgbClr val="000000"/>
                </a:solidFill>
              </a:rPr>
              <a:t> in front, so </a:t>
            </a:r>
            <a:r>
              <a:rPr lang="it-IT" sz="1400" dirty="0" err="1">
                <a:solidFill>
                  <a:srgbClr val="000000"/>
                </a:solidFill>
              </a:rPr>
              <a:t>it</a:t>
            </a:r>
            <a:r>
              <a:rPr lang="it-IT" sz="1400" dirty="0">
                <a:solidFill>
                  <a:srgbClr val="000000"/>
                </a:solidFill>
              </a:rPr>
              <a:t> </a:t>
            </a:r>
            <a:r>
              <a:rPr lang="it-IT" sz="1400" dirty="0" err="1">
                <a:solidFill>
                  <a:srgbClr val="000000"/>
                </a:solidFill>
              </a:rPr>
              <a:t>is</a:t>
            </a:r>
            <a:r>
              <a:rPr lang="it-IT" sz="1400" dirty="0">
                <a:solidFill>
                  <a:srgbClr val="000000"/>
                </a:solidFill>
              </a:rPr>
              <a:t> </a:t>
            </a:r>
            <a:r>
              <a:rPr lang="it-IT" sz="1400" dirty="0" err="1">
                <a:solidFill>
                  <a:srgbClr val="000000"/>
                </a:solidFill>
              </a:rPr>
              <a:t>pasted</a:t>
            </a:r>
            <a:r>
              <a:rPr lang="it-IT" sz="1400" dirty="0">
                <a:solidFill>
                  <a:srgbClr val="000000"/>
                </a:solidFill>
              </a:rPr>
              <a:t> on </a:t>
            </a:r>
            <a:r>
              <a:rPr lang="it-IT" sz="1400" dirty="0" err="1">
                <a:solidFill>
                  <a:srgbClr val="000000"/>
                </a:solidFill>
              </a:rPr>
              <a:t>this</a:t>
            </a:r>
            <a:r>
              <a:rPr lang="it-IT" sz="1400" dirty="0">
                <a:solidFill>
                  <a:srgbClr val="000000"/>
                </a:solidFill>
              </a:rPr>
              <a:t> slide.</a:t>
            </a:r>
          </a:p>
        </p:txBody>
      </p:sp>
      <p:cxnSp>
        <p:nvCxnSpPr>
          <p:cNvPr id="11" name="Gerade Verbindung 25"/>
          <p:cNvCxnSpPr/>
          <p:nvPr/>
        </p:nvCxnSpPr>
        <p:spPr>
          <a:xfrm>
            <a:off x="603248" y="1441355"/>
            <a:ext cx="0" cy="2597934"/>
          </a:xfrm>
          <a:prstGeom prst="line">
            <a:avLst/>
          </a:prstGeom>
          <a:ln w="38100" cmpd="sng">
            <a:solidFill>
              <a:schemeClr val="bg1">
                <a:alpha val="17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Gerade Verbindung 26"/>
          <p:cNvCxnSpPr/>
          <p:nvPr/>
        </p:nvCxnSpPr>
        <p:spPr>
          <a:xfrm>
            <a:off x="1964658" y="1441355"/>
            <a:ext cx="0" cy="2597934"/>
          </a:xfrm>
          <a:prstGeom prst="line">
            <a:avLst/>
          </a:prstGeom>
          <a:ln w="38100" cmpd="sng">
            <a:solidFill>
              <a:schemeClr val="bg1">
                <a:alpha val="17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Gerade Verbindung 27"/>
          <p:cNvCxnSpPr/>
          <p:nvPr/>
        </p:nvCxnSpPr>
        <p:spPr>
          <a:xfrm>
            <a:off x="3326068" y="1441355"/>
            <a:ext cx="0" cy="2597934"/>
          </a:xfrm>
          <a:prstGeom prst="line">
            <a:avLst/>
          </a:prstGeom>
          <a:ln w="38100" cmpd="sng">
            <a:solidFill>
              <a:srgbClr val="595959">
                <a:alpha val="17000"/>
              </a:srgb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Gerade Verbindung 44"/>
          <p:cNvCxnSpPr/>
          <p:nvPr/>
        </p:nvCxnSpPr>
        <p:spPr>
          <a:xfrm>
            <a:off x="4687478" y="1441355"/>
            <a:ext cx="0" cy="2597934"/>
          </a:xfrm>
          <a:prstGeom prst="line">
            <a:avLst/>
          </a:prstGeom>
          <a:ln w="38100" cmpd="sng">
            <a:solidFill>
              <a:srgbClr val="595959">
                <a:alpha val="17000"/>
              </a:srgb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Gerade Verbindung 45"/>
          <p:cNvCxnSpPr/>
          <p:nvPr/>
        </p:nvCxnSpPr>
        <p:spPr>
          <a:xfrm>
            <a:off x="6048888" y="1441355"/>
            <a:ext cx="0" cy="2597934"/>
          </a:xfrm>
          <a:prstGeom prst="line">
            <a:avLst/>
          </a:prstGeom>
          <a:ln w="38100" cmpd="sng">
            <a:solidFill>
              <a:srgbClr val="595959">
                <a:alpha val="17000"/>
              </a:srgb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Gerade Verbindung 46"/>
          <p:cNvCxnSpPr/>
          <p:nvPr/>
        </p:nvCxnSpPr>
        <p:spPr>
          <a:xfrm>
            <a:off x="7410298" y="1441355"/>
            <a:ext cx="0" cy="2597934"/>
          </a:xfrm>
          <a:prstGeom prst="line">
            <a:avLst/>
          </a:prstGeom>
          <a:ln w="38100" cmpd="sng">
            <a:solidFill>
              <a:srgbClr val="595959">
                <a:alpha val="17000"/>
              </a:srgb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Gerade Verbindung 47"/>
          <p:cNvCxnSpPr/>
          <p:nvPr/>
        </p:nvCxnSpPr>
        <p:spPr>
          <a:xfrm>
            <a:off x="8771705" y="1441355"/>
            <a:ext cx="0" cy="2597934"/>
          </a:xfrm>
          <a:prstGeom prst="line">
            <a:avLst/>
          </a:prstGeom>
          <a:ln w="38100" cmpd="sng">
            <a:solidFill>
              <a:srgbClr val="595959">
                <a:alpha val="17000"/>
              </a:srgbClr>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Richtungspfeil 15"/>
          <p:cNvSpPr/>
          <p:nvPr/>
        </p:nvSpPr>
        <p:spPr>
          <a:xfrm>
            <a:off x="603248" y="1441355"/>
            <a:ext cx="8168457" cy="416934"/>
          </a:xfrm>
          <a:prstGeom prst="homePlate">
            <a:avLst/>
          </a:prstGeom>
          <a:solidFill>
            <a:schemeClr val="accent2"/>
          </a:solidFill>
          <a:ln w="38100" cap="sq">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900">
              <a:latin typeface="Proxima Nova Extrabld"/>
              <a:cs typeface="Proxima Nova Extrabld"/>
            </a:endParaRPr>
          </a:p>
        </p:txBody>
      </p:sp>
      <p:sp>
        <p:nvSpPr>
          <p:cNvPr id="22" name="Textfeld 16"/>
          <p:cNvSpPr txBox="1"/>
          <p:nvPr/>
        </p:nvSpPr>
        <p:spPr>
          <a:xfrm>
            <a:off x="723505" y="1519018"/>
            <a:ext cx="1367362" cy="261610"/>
          </a:xfrm>
          <a:prstGeom prst="rect">
            <a:avLst/>
          </a:prstGeom>
          <a:noFill/>
        </p:spPr>
        <p:txBody>
          <a:bodyPr wrap="none" lIns="0" tIns="0" rIns="0" bIns="0" rtlCol="0" anchor="ctr" anchorCtr="0">
            <a:spAutoFit/>
          </a:bodyPr>
          <a:lstStyle/>
          <a:p>
            <a:r>
              <a:rPr lang="de-DE" sz="1700" dirty="0">
                <a:solidFill>
                  <a:srgbClr val="FFFFFF"/>
                </a:solidFill>
                <a:latin typeface="Arial Black" panose="020B0A04020102020204" pitchFamily="34" charset="0"/>
                <a:cs typeface="Proxima Nova Extrabld"/>
              </a:rPr>
              <a:t>1ST </a:t>
            </a:r>
            <a:r>
              <a:rPr lang="de-DE" sz="1700" dirty="0">
                <a:solidFill>
                  <a:srgbClr val="FFFFFF"/>
                </a:solidFill>
                <a:latin typeface="Arial Black" panose="020B0A04020102020204" pitchFamily="34" charset="0"/>
                <a:cs typeface="Proxima Nova Regular"/>
              </a:rPr>
              <a:t>TREND</a:t>
            </a:r>
          </a:p>
        </p:txBody>
      </p:sp>
      <p:sp>
        <p:nvSpPr>
          <p:cNvPr id="23" name="Richtungspfeil 17"/>
          <p:cNvSpPr/>
          <p:nvPr/>
        </p:nvSpPr>
        <p:spPr>
          <a:xfrm>
            <a:off x="603248" y="1986605"/>
            <a:ext cx="6807050" cy="416934"/>
          </a:xfrm>
          <a:prstGeom prst="homePlate">
            <a:avLst/>
          </a:prstGeom>
          <a:solidFill>
            <a:schemeClr val="accent2"/>
          </a:solidFill>
          <a:ln w="38100" cap="sq">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900">
              <a:latin typeface="Proxima Nova Extrabld"/>
              <a:cs typeface="Proxima Nova Extrabld"/>
            </a:endParaRPr>
          </a:p>
        </p:txBody>
      </p:sp>
      <p:sp>
        <p:nvSpPr>
          <p:cNvPr id="24" name="Textfeld 18"/>
          <p:cNvSpPr txBox="1"/>
          <p:nvPr/>
        </p:nvSpPr>
        <p:spPr>
          <a:xfrm>
            <a:off x="723505" y="2064268"/>
            <a:ext cx="1404231" cy="261610"/>
          </a:xfrm>
          <a:prstGeom prst="rect">
            <a:avLst/>
          </a:prstGeom>
          <a:noFill/>
        </p:spPr>
        <p:txBody>
          <a:bodyPr wrap="none" lIns="0" tIns="0" rIns="0" bIns="0" rtlCol="0" anchor="ctr" anchorCtr="0">
            <a:spAutoFit/>
          </a:bodyPr>
          <a:lstStyle/>
          <a:p>
            <a:r>
              <a:rPr lang="de-DE" sz="1700" dirty="0">
                <a:solidFill>
                  <a:srgbClr val="FFFFFF"/>
                </a:solidFill>
                <a:latin typeface="Arial Black" panose="020B0A04020102020204" pitchFamily="34" charset="0"/>
                <a:cs typeface="Proxima Nova Extrabld"/>
              </a:rPr>
              <a:t>2ND </a:t>
            </a:r>
            <a:r>
              <a:rPr lang="de-DE" sz="1700" dirty="0">
                <a:solidFill>
                  <a:srgbClr val="FFFFFF"/>
                </a:solidFill>
                <a:latin typeface="Arial Black" panose="020B0A04020102020204" pitchFamily="34" charset="0"/>
                <a:cs typeface="Proxima Nova Regular"/>
              </a:rPr>
              <a:t>TREND</a:t>
            </a:r>
          </a:p>
        </p:txBody>
      </p:sp>
      <p:sp>
        <p:nvSpPr>
          <p:cNvPr id="25" name="Richtungspfeil 19"/>
          <p:cNvSpPr/>
          <p:nvPr/>
        </p:nvSpPr>
        <p:spPr>
          <a:xfrm>
            <a:off x="603248" y="2531855"/>
            <a:ext cx="5445640" cy="416934"/>
          </a:xfrm>
          <a:prstGeom prst="homePlate">
            <a:avLst/>
          </a:prstGeom>
          <a:solidFill>
            <a:schemeClr val="accent2"/>
          </a:solidFill>
          <a:ln w="38100" cap="sq">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900">
              <a:latin typeface="Proxima Nova Extrabld"/>
              <a:cs typeface="Proxima Nova Extrabld"/>
            </a:endParaRPr>
          </a:p>
        </p:txBody>
      </p:sp>
      <p:sp>
        <p:nvSpPr>
          <p:cNvPr id="26" name="Textfeld 20"/>
          <p:cNvSpPr txBox="1"/>
          <p:nvPr/>
        </p:nvSpPr>
        <p:spPr>
          <a:xfrm>
            <a:off x="723505" y="2609518"/>
            <a:ext cx="1393010" cy="261610"/>
          </a:xfrm>
          <a:prstGeom prst="rect">
            <a:avLst/>
          </a:prstGeom>
          <a:noFill/>
        </p:spPr>
        <p:txBody>
          <a:bodyPr wrap="none" lIns="0" tIns="0" rIns="0" bIns="0" rtlCol="0" anchor="ctr" anchorCtr="0">
            <a:spAutoFit/>
          </a:bodyPr>
          <a:lstStyle/>
          <a:p>
            <a:r>
              <a:rPr lang="de-DE" sz="1700" dirty="0">
                <a:solidFill>
                  <a:srgbClr val="FFFFFF"/>
                </a:solidFill>
                <a:latin typeface="Arial Black" panose="020B0A04020102020204" pitchFamily="34" charset="0"/>
                <a:cs typeface="Proxima Nova Extrabld"/>
              </a:rPr>
              <a:t>3RD </a:t>
            </a:r>
            <a:r>
              <a:rPr lang="de-DE" sz="1700" dirty="0">
                <a:solidFill>
                  <a:srgbClr val="FFFFFF"/>
                </a:solidFill>
                <a:latin typeface="Arial Black" panose="020B0A04020102020204" pitchFamily="34" charset="0"/>
                <a:cs typeface="Proxima Nova Regular"/>
              </a:rPr>
              <a:t>TREND</a:t>
            </a:r>
          </a:p>
        </p:txBody>
      </p:sp>
      <p:sp>
        <p:nvSpPr>
          <p:cNvPr id="27" name="Richtungspfeil 21"/>
          <p:cNvSpPr/>
          <p:nvPr/>
        </p:nvSpPr>
        <p:spPr>
          <a:xfrm>
            <a:off x="603248" y="3077105"/>
            <a:ext cx="4084230" cy="416934"/>
          </a:xfrm>
          <a:prstGeom prst="homePlate">
            <a:avLst/>
          </a:prstGeom>
          <a:solidFill>
            <a:schemeClr val="accent2"/>
          </a:solidFill>
          <a:ln w="38100" cap="sq">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900">
              <a:latin typeface="Proxima Nova Extrabld"/>
              <a:cs typeface="Proxima Nova Extrabld"/>
            </a:endParaRPr>
          </a:p>
        </p:txBody>
      </p:sp>
      <p:sp>
        <p:nvSpPr>
          <p:cNvPr id="28" name="Textfeld 22"/>
          <p:cNvSpPr txBox="1"/>
          <p:nvPr/>
        </p:nvSpPr>
        <p:spPr>
          <a:xfrm>
            <a:off x="723505" y="3154768"/>
            <a:ext cx="1391407" cy="261610"/>
          </a:xfrm>
          <a:prstGeom prst="rect">
            <a:avLst/>
          </a:prstGeom>
          <a:noFill/>
        </p:spPr>
        <p:txBody>
          <a:bodyPr wrap="none" lIns="0" tIns="0" rIns="0" bIns="0" rtlCol="0" anchor="ctr" anchorCtr="0">
            <a:spAutoFit/>
          </a:bodyPr>
          <a:lstStyle/>
          <a:p>
            <a:r>
              <a:rPr lang="de-DE" sz="1700" dirty="0">
                <a:solidFill>
                  <a:srgbClr val="FFFFFF"/>
                </a:solidFill>
                <a:latin typeface="Arial Black" panose="020B0A04020102020204" pitchFamily="34" charset="0"/>
                <a:cs typeface="Proxima Nova Extrabld"/>
              </a:rPr>
              <a:t>4TH </a:t>
            </a:r>
            <a:r>
              <a:rPr lang="de-DE" sz="1700" dirty="0">
                <a:solidFill>
                  <a:srgbClr val="FFFFFF"/>
                </a:solidFill>
                <a:latin typeface="Arial Black" panose="020B0A04020102020204" pitchFamily="34" charset="0"/>
                <a:cs typeface="Proxima Nova Regular"/>
              </a:rPr>
              <a:t>TREND</a:t>
            </a:r>
          </a:p>
        </p:txBody>
      </p:sp>
      <p:sp>
        <p:nvSpPr>
          <p:cNvPr id="29" name="Richtungspfeil 23"/>
          <p:cNvSpPr/>
          <p:nvPr/>
        </p:nvSpPr>
        <p:spPr>
          <a:xfrm>
            <a:off x="603248" y="3622355"/>
            <a:ext cx="2722820" cy="416934"/>
          </a:xfrm>
          <a:prstGeom prst="homePlate">
            <a:avLst/>
          </a:prstGeom>
          <a:solidFill>
            <a:schemeClr val="accent2"/>
          </a:solidFill>
          <a:ln w="38100" cap="sq">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900">
              <a:latin typeface="Proxima Nova Extrabld"/>
              <a:cs typeface="Proxima Nova Extrabld"/>
            </a:endParaRPr>
          </a:p>
        </p:txBody>
      </p:sp>
      <p:sp>
        <p:nvSpPr>
          <p:cNvPr id="30" name="Textfeld 24"/>
          <p:cNvSpPr txBox="1"/>
          <p:nvPr/>
        </p:nvSpPr>
        <p:spPr>
          <a:xfrm>
            <a:off x="723505" y="3700017"/>
            <a:ext cx="1391407" cy="261610"/>
          </a:xfrm>
          <a:prstGeom prst="rect">
            <a:avLst/>
          </a:prstGeom>
          <a:noFill/>
        </p:spPr>
        <p:txBody>
          <a:bodyPr wrap="none" lIns="0" tIns="0" rIns="0" bIns="0" rtlCol="0" anchor="ctr" anchorCtr="0">
            <a:spAutoFit/>
          </a:bodyPr>
          <a:lstStyle/>
          <a:p>
            <a:r>
              <a:rPr lang="de-DE" sz="1700" dirty="0">
                <a:solidFill>
                  <a:srgbClr val="FFFFFF"/>
                </a:solidFill>
                <a:latin typeface="Arial Black" panose="020B0A04020102020204" pitchFamily="34" charset="0"/>
                <a:cs typeface="Proxima Nova Extrabld"/>
              </a:rPr>
              <a:t>5TH </a:t>
            </a:r>
            <a:r>
              <a:rPr lang="de-DE" sz="1700" dirty="0">
                <a:solidFill>
                  <a:srgbClr val="FFFFFF"/>
                </a:solidFill>
                <a:latin typeface="Arial Black" panose="020B0A04020102020204" pitchFamily="34" charset="0"/>
                <a:cs typeface="Proxima Nova Regular"/>
              </a:rPr>
              <a:t>TREND</a:t>
            </a:r>
          </a:p>
        </p:txBody>
      </p:sp>
    </p:spTree>
    <p:extLst>
      <p:ext uri="{BB962C8B-B14F-4D97-AF65-F5344CB8AC3E}">
        <p14:creationId xmlns:p14="http://schemas.microsoft.com/office/powerpoint/2010/main" val="4048043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5" descr="pexels-photo-141673-large.jpg"/>
          <p:cNvPicPr>
            <a:picLocks noChangeAspect="1"/>
          </p:cNvPicPr>
          <p:nvPr/>
        </p:nvPicPr>
        <p:blipFill rotWithShape="1">
          <a:blip r:embed="rId2">
            <a:extLst>
              <a:ext uri="{28A0092B-C50C-407E-A947-70E740481C1C}">
                <a14:useLocalDpi xmlns:a14="http://schemas.microsoft.com/office/drawing/2010/main" val="0"/>
              </a:ext>
            </a:extLst>
          </a:blip>
          <a:srcRect r="16832"/>
          <a:stretch/>
        </p:blipFill>
        <p:spPr>
          <a:xfrm>
            <a:off x="-1" y="0"/>
            <a:ext cx="9144001" cy="5151389"/>
          </a:xfrm>
          <a:prstGeom prst="rect">
            <a:avLst/>
          </a:prstGeom>
        </p:spPr>
      </p:pic>
      <p:sp>
        <p:nvSpPr>
          <p:cNvPr id="6" name="Rechteck 6"/>
          <p:cNvSpPr/>
          <p:nvPr/>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olo 1"/>
          <p:cNvSpPr>
            <a:spLocks noGrp="1"/>
          </p:cNvSpPr>
          <p:nvPr>
            <p:ph type="title"/>
          </p:nvPr>
        </p:nvSpPr>
        <p:spPr/>
        <p:txBody>
          <a:bodyPr/>
          <a:lstStyle/>
          <a:p>
            <a:r>
              <a:rPr lang="it-IT" dirty="0">
                <a:solidFill>
                  <a:srgbClr val="000000"/>
                </a:solidFill>
              </a:rPr>
              <a:t>TEMPLATE FOR pie chart</a:t>
            </a:r>
          </a:p>
        </p:txBody>
      </p:sp>
      <p:pic>
        <p:nvPicPr>
          <p:cNvPr id="9" name="Bild 5" descr="runningm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10" name="Rettangolo 9"/>
          <p:cNvSpPr/>
          <p:nvPr/>
        </p:nvSpPr>
        <p:spPr>
          <a:xfrm>
            <a:off x="300993" y="4597762"/>
            <a:ext cx="8542015" cy="307777"/>
          </a:xfrm>
          <a:prstGeom prst="rect">
            <a:avLst/>
          </a:prstGeom>
        </p:spPr>
        <p:txBody>
          <a:bodyPr wrap="square">
            <a:spAutoFit/>
          </a:bodyPr>
          <a:lstStyle/>
          <a:p>
            <a:pPr algn="ctr"/>
            <a:r>
              <a:rPr lang="it-IT" sz="1400" dirty="0">
                <a:solidFill>
                  <a:srgbClr val="000000"/>
                </a:solidFill>
              </a:rPr>
              <a:t>The </a:t>
            </a:r>
            <a:r>
              <a:rPr lang="it-IT" sz="1400" dirty="0" err="1">
                <a:solidFill>
                  <a:srgbClr val="000000"/>
                </a:solidFill>
              </a:rPr>
              <a:t>little</a:t>
            </a:r>
            <a:r>
              <a:rPr lang="it-IT" sz="1400" dirty="0">
                <a:solidFill>
                  <a:srgbClr val="000000"/>
                </a:solidFill>
              </a:rPr>
              <a:t> man </a:t>
            </a:r>
            <a:r>
              <a:rPr lang="it-IT" sz="1400" dirty="0" err="1">
                <a:solidFill>
                  <a:srgbClr val="000000"/>
                </a:solidFill>
              </a:rPr>
              <a:t>running</a:t>
            </a:r>
            <a:r>
              <a:rPr lang="it-IT" sz="1400" dirty="0">
                <a:solidFill>
                  <a:srgbClr val="000000"/>
                </a:solidFill>
              </a:rPr>
              <a:t> </a:t>
            </a:r>
            <a:r>
              <a:rPr lang="it-IT" sz="1400" dirty="0" err="1">
                <a:solidFill>
                  <a:srgbClr val="000000"/>
                </a:solidFill>
              </a:rPr>
              <a:t>at</a:t>
            </a:r>
            <a:r>
              <a:rPr lang="it-IT" sz="1400" dirty="0">
                <a:solidFill>
                  <a:srgbClr val="000000"/>
                </a:solidFill>
              </a:rPr>
              <a:t> bottom right </a:t>
            </a:r>
            <a:r>
              <a:rPr lang="it-IT" sz="1400" dirty="0" err="1">
                <a:solidFill>
                  <a:srgbClr val="000000"/>
                </a:solidFill>
              </a:rPr>
              <a:t>has</a:t>
            </a:r>
            <a:r>
              <a:rPr lang="it-IT" sz="1400" dirty="0">
                <a:solidFill>
                  <a:srgbClr val="000000"/>
                </a:solidFill>
              </a:rPr>
              <a:t> to be </a:t>
            </a:r>
            <a:r>
              <a:rPr lang="it-IT" sz="1400" dirty="0" err="1">
                <a:solidFill>
                  <a:srgbClr val="000000"/>
                </a:solidFill>
              </a:rPr>
              <a:t>brought</a:t>
            </a:r>
            <a:r>
              <a:rPr lang="it-IT" sz="1400" dirty="0">
                <a:solidFill>
                  <a:srgbClr val="000000"/>
                </a:solidFill>
              </a:rPr>
              <a:t> in front, so </a:t>
            </a:r>
            <a:r>
              <a:rPr lang="it-IT" sz="1400" dirty="0" err="1">
                <a:solidFill>
                  <a:srgbClr val="000000"/>
                </a:solidFill>
              </a:rPr>
              <a:t>it</a:t>
            </a:r>
            <a:r>
              <a:rPr lang="it-IT" sz="1400" dirty="0">
                <a:solidFill>
                  <a:srgbClr val="000000"/>
                </a:solidFill>
              </a:rPr>
              <a:t> </a:t>
            </a:r>
            <a:r>
              <a:rPr lang="it-IT" sz="1400" dirty="0" err="1">
                <a:solidFill>
                  <a:srgbClr val="000000"/>
                </a:solidFill>
              </a:rPr>
              <a:t>is</a:t>
            </a:r>
            <a:r>
              <a:rPr lang="it-IT" sz="1400" dirty="0">
                <a:solidFill>
                  <a:srgbClr val="000000"/>
                </a:solidFill>
              </a:rPr>
              <a:t> </a:t>
            </a:r>
            <a:r>
              <a:rPr lang="it-IT" sz="1400" dirty="0" err="1">
                <a:solidFill>
                  <a:srgbClr val="000000"/>
                </a:solidFill>
              </a:rPr>
              <a:t>pasted</a:t>
            </a:r>
            <a:r>
              <a:rPr lang="it-IT" sz="1400" dirty="0">
                <a:solidFill>
                  <a:srgbClr val="000000"/>
                </a:solidFill>
              </a:rPr>
              <a:t> on </a:t>
            </a:r>
            <a:r>
              <a:rPr lang="it-IT" sz="1400" dirty="0" err="1">
                <a:solidFill>
                  <a:srgbClr val="000000"/>
                </a:solidFill>
              </a:rPr>
              <a:t>this</a:t>
            </a:r>
            <a:r>
              <a:rPr lang="it-IT" sz="1400" dirty="0">
                <a:solidFill>
                  <a:srgbClr val="000000"/>
                </a:solidFill>
              </a:rPr>
              <a:t> slide.</a:t>
            </a:r>
          </a:p>
        </p:txBody>
      </p:sp>
      <p:graphicFrame>
        <p:nvGraphicFramePr>
          <p:cNvPr id="11" name="Diagramm 5"/>
          <p:cNvGraphicFramePr/>
          <p:nvPr>
            <p:extLst>
              <p:ext uri="{D42A27DB-BD31-4B8C-83A1-F6EECF244321}">
                <p14:modId xmlns:p14="http://schemas.microsoft.com/office/powerpoint/2010/main" val="2891552266"/>
              </p:ext>
            </p:extLst>
          </p:nvPr>
        </p:nvGraphicFramePr>
        <p:xfrm>
          <a:off x="-145343" y="753750"/>
          <a:ext cx="9406551" cy="4401584"/>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feld 6"/>
          <p:cNvSpPr txBox="1"/>
          <p:nvPr/>
        </p:nvSpPr>
        <p:spPr>
          <a:xfrm>
            <a:off x="6155582" y="1965020"/>
            <a:ext cx="1129092" cy="246221"/>
          </a:xfrm>
          <a:prstGeom prst="rect">
            <a:avLst/>
          </a:prstGeom>
          <a:noFill/>
        </p:spPr>
        <p:txBody>
          <a:bodyPr wrap="none" lIns="0" tIns="0" rIns="0" bIns="0" rtlCol="0" anchor="ctr" anchorCtr="0">
            <a:spAutoFit/>
          </a:bodyPr>
          <a:lstStyle/>
          <a:p>
            <a:r>
              <a:rPr lang="de-DE" sz="1600" dirty="0">
                <a:solidFill>
                  <a:srgbClr val="000000"/>
                </a:solidFill>
                <a:cs typeface="Proxima Nova Extrabld"/>
              </a:rPr>
              <a:t>1ST </a:t>
            </a:r>
            <a:r>
              <a:rPr lang="de-DE" sz="1600" dirty="0">
                <a:solidFill>
                  <a:srgbClr val="000000"/>
                </a:solidFill>
                <a:cs typeface="Proxima Nova Regular"/>
              </a:rPr>
              <a:t>TREND</a:t>
            </a:r>
          </a:p>
        </p:txBody>
      </p:sp>
      <p:sp>
        <p:nvSpPr>
          <p:cNvPr id="16" name="Textfeld 7"/>
          <p:cNvSpPr txBox="1"/>
          <p:nvPr/>
        </p:nvSpPr>
        <p:spPr>
          <a:xfrm>
            <a:off x="5648420" y="4182263"/>
            <a:ext cx="1166473" cy="246221"/>
          </a:xfrm>
          <a:prstGeom prst="rect">
            <a:avLst/>
          </a:prstGeom>
          <a:noFill/>
        </p:spPr>
        <p:txBody>
          <a:bodyPr wrap="none" lIns="0" tIns="0" rIns="0" bIns="0" rtlCol="0" anchor="ctr" anchorCtr="0">
            <a:spAutoFit/>
          </a:bodyPr>
          <a:lstStyle/>
          <a:p>
            <a:r>
              <a:rPr lang="de-DE" sz="1600" dirty="0">
                <a:solidFill>
                  <a:srgbClr val="000000"/>
                </a:solidFill>
                <a:cs typeface="Proxima Nova Extrabld"/>
              </a:rPr>
              <a:t>2ND </a:t>
            </a:r>
            <a:r>
              <a:rPr lang="de-DE" sz="1600" dirty="0">
                <a:solidFill>
                  <a:srgbClr val="000000"/>
                </a:solidFill>
                <a:cs typeface="Proxima Nova Regular"/>
              </a:rPr>
              <a:t>TREND</a:t>
            </a:r>
          </a:p>
        </p:txBody>
      </p:sp>
      <p:sp>
        <p:nvSpPr>
          <p:cNvPr id="17" name="Textfeld 8"/>
          <p:cNvSpPr txBox="1"/>
          <p:nvPr/>
        </p:nvSpPr>
        <p:spPr>
          <a:xfrm>
            <a:off x="1735189" y="3841311"/>
            <a:ext cx="1166473" cy="246221"/>
          </a:xfrm>
          <a:prstGeom prst="rect">
            <a:avLst/>
          </a:prstGeom>
          <a:noFill/>
        </p:spPr>
        <p:txBody>
          <a:bodyPr wrap="none" lIns="0" tIns="0" rIns="0" bIns="0" rtlCol="0" anchor="ctr" anchorCtr="0">
            <a:spAutoFit/>
          </a:bodyPr>
          <a:lstStyle/>
          <a:p>
            <a:r>
              <a:rPr lang="de-DE" sz="1600" dirty="0">
                <a:solidFill>
                  <a:srgbClr val="000000"/>
                </a:solidFill>
                <a:cs typeface="Proxima Nova Extrabld"/>
              </a:rPr>
              <a:t>3RD </a:t>
            </a:r>
            <a:r>
              <a:rPr lang="de-DE" sz="1600" dirty="0">
                <a:solidFill>
                  <a:srgbClr val="000000"/>
                </a:solidFill>
                <a:cs typeface="Proxima Nova Regular"/>
              </a:rPr>
              <a:t>TREND</a:t>
            </a:r>
          </a:p>
        </p:txBody>
      </p:sp>
      <p:sp>
        <p:nvSpPr>
          <p:cNvPr id="18" name="Textfeld 9"/>
          <p:cNvSpPr txBox="1"/>
          <p:nvPr/>
        </p:nvSpPr>
        <p:spPr>
          <a:xfrm>
            <a:off x="1822292" y="1965020"/>
            <a:ext cx="1144031" cy="246221"/>
          </a:xfrm>
          <a:prstGeom prst="rect">
            <a:avLst/>
          </a:prstGeom>
          <a:noFill/>
        </p:spPr>
        <p:txBody>
          <a:bodyPr wrap="none" lIns="0" tIns="0" rIns="0" bIns="0" rtlCol="0" anchor="ctr" anchorCtr="0">
            <a:spAutoFit/>
          </a:bodyPr>
          <a:lstStyle/>
          <a:p>
            <a:pPr algn="r"/>
            <a:r>
              <a:rPr lang="de-DE" sz="1600" dirty="0">
                <a:solidFill>
                  <a:srgbClr val="000000"/>
                </a:solidFill>
                <a:cs typeface="Proxima Nova Extrabld"/>
              </a:rPr>
              <a:t>4TH </a:t>
            </a:r>
            <a:r>
              <a:rPr lang="de-DE" sz="1600" dirty="0">
                <a:solidFill>
                  <a:srgbClr val="000000"/>
                </a:solidFill>
                <a:cs typeface="Proxima Nova Regular"/>
              </a:rPr>
              <a:t>TREND</a:t>
            </a:r>
          </a:p>
        </p:txBody>
      </p:sp>
      <p:sp>
        <p:nvSpPr>
          <p:cNvPr id="4" name="Subtitle 3"/>
          <p:cNvSpPr>
            <a:spLocks noGrp="1"/>
          </p:cNvSpPr>
          <p:nvPr>
            <p:ph type="subTitle" idx="1"/>
          </p:nvPr>
        </p:nvSpPr>
        <p:spPr>
          <a:xfrm>
            <a:off x="359813" y="753750"/>
            <a:ext cx="8424374" cy="328820"/>
          </a:xfrm>
        </p:spPr>
        <p:txBody>
          <a:bodyPr/>
          <a:lstStyle/>
          <a:p>
            <a:r>
              <a:rPr lang="en-US" dirty="0">
                <a:solidFill>
                  <a:srgbClr val="000000"/>
                </a:solidFill>
              </a:rPr>
              <a:t>WITH FULLSCREEN BG IMAGE AND A 50% WHITE TRANSPARENCY LAYER</a:t>
            </a:r>
          </a:p>
        </p:txBody>
      </p:sp>
    </p:spTree>
    <p:extLst>
      <p:ext uri="{BB962C8B-B14F-4D97-AF65-F5344CB8AC3E}">
        <p14:creationId xmlns:p14="http://schemas.microsoft.com/office/powerpoint/2010/main" val="2854850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80889" y="1137928"/>
            <a:ext cx="7582223" cy="3000936"/>
          </a:xfrm>
        </p:spPr>
        <p:txBody>
          <a:bodyPr anchor="ctr"/>
          <a:lstStyle/>
          <a:p>
            <a:r>
              <a:rPr lang="it-IT" dirty="0"/>
              <a:t>Microservice architecture</a:t>
            </a:r>
          </a:p>
        </p:txBody>
      </p:sp>
    </p:spTree>
    <p:extLst>
      <p:ext uri="{BB962C8B-B14F-4D97-AF65-F5344CB8AC3E}">
        <p14:creationId xmlns:p14="http://schemas.microsoft.com/office/powerpoint/2010/main" val="3216688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000000"/>
                </a:solidFill>
              </a:rPr>
              <a:t>TEMPLATE FOR pie chart</a:t>
            </a:r>
          </a:p>
        </p:txBody>
      </p:sp>
      <p:sp>
        <p:nvSpPr>
          <p:cNvPr id="4" name="Subtitle 3"/>
          <p:cNvSpPr>
            <a:spLocks noGrp="1"/>
          </p:cNvSpPr>
          <p:nvPr>
            <p:ph type="subTitle" idx="1"/>
          </p:nvPr>
        </p:nvSpPr>
        <p:spPr/>
        <p:txBody>
          <a:bodyPr/>
          <a:lstStyle/>
          <a:p>
            <a:r>
              <a:rPr lang="it-IT" dirty="0">
                <a:solidFill>
                  <a:srgbClr val="000000"/>
                </a:solidFill>
              </a:rPr>
              <a:t>With side text</a:t>
            </a:r>
          </a:p>
        </p:txBody>
      </p:sp>
      <p:graphicFrame>
        <p:nvGraphicFramePr>
          <p:cNvPr id="6" name="Grafico 5"/>
          <p:cNvGraphicFramePr/>
          <p:nvPr>
            <p:extLst>
              <p:ext uri="{D42A27DB-BD31-4B8C-83A1-F6EECF244321}">
                <p14:modId xmlns:p14="http://schemas.microsoft.com/office/powerpoint/2010/main" val="1482969538"/>
              </p:ext>
            </p:extLst>
          </p:nvPr>
        </p:nvGraphicFramePr>
        <p:xfrm>
          <a:off x="156268" y="1018799"/>
          <a:ext cx="4995668" cy="3874985"/>
        </p:xfrm>
        <a:graphic>
          <a:graphicData uri="http://schemas.openxmlformats.org/drawingml/2006/chart">
            <c:chart xmlns:c="http://schemas.openxmlformats.org/drawingml/2006/chart" xmlns:r="http://schemas.openxmlformats.org/officeDocument/2006/relationships" r:id="rId2"/>
          </a:graphicData>
        </a:graphic>
      </p:graphicFrame>
      <p:sp>
        <p:nvSpPr>
          <p:cNvPr id="7" name="Segnaposto testo 3"/>
          <p:cNvSpPr txBox="1">
            <a:spLocks/>
          </p:cNvSpPr>
          <p:nvPr/>
        </p:nvSpPr>
        <p:spPr>
          <a:xfrm>
            <a:off x="5352586" y="3520080"/>
            <a:ext cx="2793888" cy="1595438"/>
          </a:xfrm>
          <a:prstGeom prst="rect">
            <a:avLst/>
          </a:prstGeom>
        </p:spPr>
        <p:txBody>
          <a:bodyPr lIns="0" bIns="0"/>
          <a:lstStyle>
            <a:lvl1pPr marL="0" indent="0" algn="l" defTabSz="914400" rtl="0" eaLnBrk="1" latinLnBrk="0" hangingPunct="1">
              <a:lnSpc>
                <a:spcPct val="120000"/>
              </a:lnSpc>
              <a:spcBef>
                <a:spcPts val="600"/>
              </a:spcBef>
              <a:buFont typeface="Arial" pitchFamily="34" charset="0"/>
              <a:buNone/>
              <a:defRPr sz="1400" kern="1200" baseline="0">
                <a:solidFill>
                  <a:schemeClr val="tx1"/>
                </a:solidFill>
                <a:latin typeface="+mn-lt"/>
                <a:ea typeface="+mn-ea"/>
                <a:cs typeface="+mn-cs"/>
              </a:defRPr>
            </a:lvl1pPr>
            <a:lvl2pPr marL="0" indent="0" algn="l" defTabSz="914400" rtl="0" eaLnBrk="1" latinLnBrk="0" hangingPunct="1">
              <a:lnSpc>
                <a:spcPct val="120000"/>
              </a:lnSpc>
              <a:spcBef>
                <a:spcPts val="1200"/>
              </a:spcBef>
              <a:spcAft>
                <a:spcPts val="600"/>
              </a:spcAft>
              <a:buFont typeface="Arial" pitchFamily="34" charset="0"/>
              <a:buNone/>
              <a:defRPr sz="14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Font typeface="Arial"/>
              <a:buChar char="•"/>
              <a:defRPr sz="14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Arial"/>
              <a:buChar char="•"/>
              <a:defRPr sz="14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1"/>
              </a:buClr>
              <a:buFont typeface="Arial"/>
              <a:buChar char="•"/>
              <a:defRPr sz="14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Font typeface="+mj-lt"/>
              <a:buAutoNum type="arabicPeriod"/>
              <a:defRPr sz="1400" kern="1200" baseline="0">
                <a:solidFill>
                  <a:schemeClr val="tx1"/>
                </a:solidFill>
                <a:latin typeface="+mn-lt"/>
                <a:ea typeface="+mn-ea"/>
                <a:cs typeface="+mn-cs"/>
              </a:defRPr>
            </a:lvl7pPr>
            <a:lvl8pPr marL="360000" indent="-180000" algn="l" defTabSz="914400" rtl="0" eaLnBrk="1" latinLnBrk="0" hangingPunct="1">
              <a:lnSpc>
                <a:spcPct val="120000"/>
              </a:lnSpc>
              <a:spcBef>
                <a:spcPts val="600"/>
              </a:spcBef>
              <a:buClr>
                <a:schemeClr val="tx2"/>
              </a:buClr>
              <a:buFont typeface="+mj-lt"/>
              <a:buAutoNum type="arabicPeriod"/>
              <a:defRPr sz="14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Font typeface="+mj-lt"/>
              <a:buAutoNum type="arabicPeriod"/>
              <a:defRPr sz="1400" kern="1200" baseline="0">
                <a:solidFill>
                  <a:schemeClr val="tx1"/>
                </a:solidFill>
                <a:latin typeface="+mn-lt"/>
                <a:ea typeface="+mn-ea"/>
                <a:cs typeface="+mn-cs"/>
              </a:defRPr>
            </a:lvl9pPr>
          </a:lstStyle>
          <a:p>
            <a:r>
              <a:rPr lang="it-IT" sz="5400" b="1" dirty="0">
                <a:latin typeface="Arial Black" panose="020B0A04020102020204" pitchFamily="34" charset="0"/>
                <a:cs typeface="Arial Black"/>
              </a:rPr>
              <a:t>+35%</a:t>
            </a:r>
          </a:p>
        </p:txBody>
      </p:sp>
      <p:sp>
        <p:nvSpPr>
          <p:cNvPr id="8" name="Segnaposto contenuto 1"/>
          <p:cNvSpPr txBox="1">
            <a:spLocks/>
          </p:cNvSpPr>
          <p:nvPr/>
        </p:nvSpPr>
        <p:spPr>
          <a:xfrm>
            <a:off x="5347724" y="1394475"/>
            <a:ext cx="2994538" cy="3037283"/>
          </a:xfrm>
          <a:prstGeom prst="rect">
            <a:avLst/>
          </a:prstGeom>
        </p:spPr>
        <p:txBody>
          <a:bodyPr/>
          <a:lstStyle>
            <a:lvl1pPr marL="0" indent="0" algn="l" defTabSz="914400" rtl="0" eaLnBrk="1" latinLnBrk="0" hangingPunct="1">
              <a:lnSpc>
                <a:spcPct val="12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2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Font typeface="+mj-lt"/>
              <a:buAutoNum type="arabicPeriod"/>
              <a:defRPr sz="1800" kern="1200" baseline="0">
                <a:solidFill>
                  <a:schemeClr val="tx1"/>
                </a:solidFill>
                <a:latin typeface="+mn-lt"/>
                <a:ea typeface="+mn-ea"/>
                <a:cs typeface="+mn-cs"/>
              </a:defRPr>
            </a:lvl9pPr>
          </a:lstStyle>
          <a:p>
            <a:pPr lvl="1"/>
            <a:r>
              <a:rPr lang="it-IT" sz="1600" dirty="0"/>
              <a:t>YOU CAN ALSO USE TEXTUAL </a:t>
            </a:r>
            <a:r>
              <a:rPr lang="it-IT" sz="1600" dirty="0">
                <a:latin typeface="Arial Black" panose="020B0A04020102020204" pitchFamily="34" charset="0"/>
              </a:rPr>
              <a:t>EVIDENCE</a:t>
            </a:r>
            <a:endParaRPr lang="it-IT" sz="1600" dirty="0"/>
          </a:p>
          <a:p>
            <a:r>
              <a:rPr lang="it-IT" sz="1600" dirty="0" err="1">
                <a:solidFill>
                  <a:srgbClr val="000000"/>
                </a:solidFill>
              </a:rPr>
              <a:t>This</a:t>
            </a:r>
            <a:r>
              <a:rPr lang="it-IT" sz="1600" dirty="0">
                <a:solidFill>
                  <a:srgbClr val="000000"/>
                </a:solidFill>
              </a:rPr>
              <a:t> </a:t>
            </a:r>
            <a:r>
              <a:rPr lang="it-IT" sz="1600" dirty="0" err="1">
                <a:solidFill>
                  <a:srgbClr val="000000"/>
                </a:solidFill>
              </a:rPr>
              <a:t>is</a:t>
            </a:r>
            <a:r>
              <a:rPr lang="it-IT" sz="1600" dirty="0">
                <a:solidFill>
                  <a:srgbClr val="000000"/>
                </a:solidFill>
              </a:rPr>
              <a:t> an </a:t>
            </a:r>
            <a:r>
              <a:rPr lang="it-IT" sz="1600" dirty="0" err="1">
                <a:solidFill>
                  <a:srgbClr val="000000"/>
                </a:solidFill>
              </a:rPr>
              <a:t>example</a:t>
            </a:r>
            <a:r>
              <a:rPr lang="it-IT" sz="1600" dirty="0">
                <a:solidFill>
                  <a:srgbClr val="000000"/>
                </a:solidFill>
              </a:rPr>
              <a:t> of a </a:t>
            </a:r>
            <a:r>
              <a:rPr lang="it-IT" sz="1600" dirty="0" err="1">
                <a:solidFill>
                  <a:srgbClr val="000000"/>
                </a:solidFill>
              </a:rPr>
              <a:t>simple</a:t>
            </a:r>
            <a:r>
              <a:rPr lang="it-IT" sz="1600" dirty="0">
                <a:solidFill>
                  <a:srgbClr val="000000"/>
                </a:solidFill>
              </a:rPr>
              <a:t> text with the standard style.</a:t>
            </a:r>
          </a:p>
          <a:p>
            <a:r>
              <a:rPr lang="de-DE" sz="1600" kern="0" dirty="0">
                <a:solidFill>
                  <a:srgbClr val="000000"/>
                </a:solidFill>
                <a:cs typeface="Proxima Nova Regular"/>
              </a:rPr>
              <a:t>The </a:t>
            </a:r>
            <a:r>
              <a:rPr lang="de-DE" sz="1600" kern="0" dirty="0" err="1">
                <a:solidFill>
                  <a:srgbClr val="000000"/>
                </a:solidFill>
                <a:cs typeface="Proxima Nova Regular"/>
              </a:rPr>
              <a:t>font</a:t>
            </a:r>
            <a:r>
              <a:rPr lang="de-DE" sz="1600" kern="0" dirty="0">
                <a:solidFill>
                  <a:srgbClr val="000000"/>
                </a:solidFill>
                <a:cs typeface="Proxima Nova Regular"/>
              </a:rPr>
              <a:t> </a:t>
            </a:r>
            <a:r>
              <a:rPr lang="de-DE" sz="1600" kern="0" dirty="0" err="1">
                <a:solidFill>
                  <a:srgbClr val="000000"/>
                </a:solidFill>
                <a:cs typeface="Proxima Nova Regular"/>
              </a:rPr>
              <a:t>size</a:t>
            </a:r>
            <a:r>
              <a:rPr lang="de-DE" sz="1600" kern="0" dirty="0">
                <a:solidFill>
                  <a:srgbClr val="000000"/>
                </a:solidFill>
                <a:cs typeface="Proxima Nova Regular"/>
              </a:rPr>
              <a:t> </a:t>
            </a:r>
            <a:r>
              <a:rPr lang="de-DE" sz="1600" kern="0" dirty="0" err="1">
                <a:solidFill>
                  <a:srgbClr val="000000"/>
                </a:solidFill>
                <a:cs typeface="Proxima Nova Regular"/>
              </a:rPr>
              <a:t>used</a:t>
            </a:r>
            <a:r>
              <a:rPr lang="de-DE" sz="1600" kern="0" dirty="0">
                <a:solidFill>
                  <a:srgbClr val="000000"/>
                </a:solidFill>
                <a:cs typeface="Proxima Nova Regular"/>
              </a:rPr>
              <a:t> </a:t>
            </a:r>
            <a:r>
              <a:rPr lang="de-DE" sz="1600" kern="0" dirty="0" err="1">
                <a:solidFill>
                  <a:srgbClr val="000000"/>
                </a:solidFill>
                <a:cs typeface="Proxima Nova Regular"/>
              </a:rPr>
              <a:t>within</a:t>
            </a:r>
            <a:r>
              <a:rPr lang="de-DE" sz="1600" kern="0" dirty="0">
                <a:solidFill>
                  <a:srgbClr val="000000"/>
                </a:solidFill>
                <a:cs typeface="Proxima Nova Regular"/>
              </a:rPr>
              <a:t> </a:t>
            </a:r>
            <a:r>
              <a:rPr lang="de-DE" sz="1600" kern="0" dirty="0" err="1">
                <a:solidFill>
                  <a:srgbClr val="000000"/>
                </a:solidFill>
                <a:cs typeface="Proxima Nova Regular"/>
              </a:rPr>
              <a:t>side</a:t>
            </a:r>
            <a:r>
              <a:rPr lang="de-DE" sz="1600" kern="0" dirty="0">
                <a:solidFill>
                  <a:srgbClr val="000000"/>
                </a:solidFill>
                <a:cs typeface="Proxima Nova Regular"/>
              </a:rPr>
              <a:t> </a:t>
            </a:r>
            <a:r>
              <a:rPr lang="de-DE" sz="1600" kern="0" dirty="0" err="1">
                <a:solidFill>
                  <a:srgbClr val="000000"/>
                </a:solidFill>
                <a:cs typeface="Proxima Nova Regular"/>
              </a:rPr>
              <a:t>copy</a:t>
            </a:r>
            <a:r>
              <a:rPr lang="de-DE" sz="1600" kern="0" dirty="0">
                <a:solidFill>
                  <a:srgbClr val="000000"/>
                </a:solidFill>
                <a:cs typeface="Proxima Nova Regular"/>
              </a:rPr>
              <a:t> </a:t>
            </a:r>
            <a:r>
              <a:rPr lang="de-DE" sz="1600" kern="0" dirty="0" err="1">
                <a:solidFill>
                  <a:srgbClr val="000000"/>
                </a:solidFill>
                <a:cs typeface="Proxima Nova Regular"/>
              </a:rPr>
              <a:t>boxes</a:t>
            </a:r>
            <a:r>
              <a:rPr lang="de-DE" sz="1600" kern="0" dirty="0">
                <a:solidFill>
                  <a:srgbClr val="000000"/>
                </a:solidFill>
                <a:cs typeface="Proxima Nova Regular"/>
              </a:rPr>
              <a:t> </a:t>
            </a:r>
            <a:r>
              <a:rPr lang="de-DE" sz="1600" kern="0" dirty="0" err="1">
                <a:solidFill>
                  <a:srgbClr val="000000"/>
                </a:solidFill>
                <a:cs typeface="Proxima Nova Regular"/>
              </a:rPr>
              <a:t>usually</a:t>
            </a:r>
            <a:r>
              <a:rPr lang="de-DE" sz="1600" kern="0" dirty="0">
                <a:solidFill>
                  <a:srgbClr val="000000"/>
                </a:solidFill>
                <a:cs typeface="Proxima Nova Regular"/>
              </a:rPr>
              <a:t> </a:t>
            </a:r>
            <a:r>
              <a:rPr lang="de-DE" sz="1600" kern="0" dirty="0" err="1">
                <a:solidFill>
                  <a:srgbClr val="000000"/>
                </a:solidFill>
                <a:cs typeface="Proxima Nova Regular"/>
              </a:rPr>
              <a:t>is</a:t>
            </a:r>
            <a:r>
              <a:rPr lang="de-DE" sz="1600" kern="0" dirty="0">
                <a:solidFill>
                  <a:srgbClr val="000000"/>
                </a:solidFill>
                <a:cs typeface="Proxima Nova Regular"/>
              </a:rPr>
              <a:t> 16pt</a:t>
            </a:r>
            <a:r>
              <a:rPr lang="it-IT" sz="1600" dirty="0">
                <a:solidFill>
                  <a:srgbClr val="000000"/>
                </a:solidFill>
              </a:rPr>
              <a:t>.</a:t>
            </a:r>
          </a:p>
          <a:p>
            <a:endParaRPr lang="it-IT" sz="1600" dirty="0">
              <a:solidFill>
                <a:srgbClr val="000000"/>
              </a:solidFill>
            </a:endParaRPr>
          </a:p>
        </p:txBody>
      </p:sp>
    </p:spTree>
    <p:extLst>
      <p:ext uri="{BB962C8B-B14F-4D97-AF65-F5344CB8AC3E}">
        <p14:creationId xmlns:p14="http://schemas.microsoft.com/office/powerpoint/2010/main" val="1789048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p:txBody>
          <a:bodyPr/>
          <a:lstStyle/>
          <a:p>
            <a:r>
              <a:rPr lang="it-IT" dirty="0" err="1"/>
              <a:t>tables</a:t>
            </a:r>
            <a:r>
              <a:rPr lang="it-IT" dirty="0"/>
              <a:t> &amp; </a:t>
            </a:r>
            <a:r>
              <a:rPr lang="it-IT" dirty="0" err="1"/>
              <a:t>organigrams</a:t>
            </a:r>
            <a:endParaRPr lang="it-IT" dirty="0"/>
          </a:p>
        </p:txBody>
      </p:sp>
    </p:spTree>
    <p:extLst>
      <p:ext uri="{BB962C8B-B14F-4D97-AF65-F5344CB8AC3E}">
        <p14:creationId xmlns:p14="http://schemas.microsoft.com/office/powerpoint/2010/main" val="1516556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Table</a:t>
            </a:r>
            <a:r>
              <a:rPr lang="it-IT" dirty="0"/>
              <a:t> EXAMPLE 1</a:t>
            </a:r>
          </a:p>
        </p:txBody>
      </p:sp>
      <p:sp>
        <p:nvSpPr>
          <p:cNvPr id="3" name="Subtitle 2"/>
          <p:cNvSpPr>
            <a:spLocks noGrp="1"/>
          </p:cNvSpPr>
          <p:nvPr>
            <p:ph type="subTitle" idx="1"/>
          </p:nvPr>
        </p:nvSpPr>
        <p:spPr/>
        <p:txBody>
          <a:bodyPr/>
          <a:lstStyle/>
          <a:p>
            <a:endParaRPr lang="it-IT"/>
          </a:p>
        </p:txBody>
      </p:sp>
      <p:sp>
        <p:nvSpPr>
          <p:cNvPr id="7" name="Rechteck 4"/>
          <p:cNvSpPr/>
          <p:nvPr/>
        </p:nvSpPr>
        <p:spPr>
          <a:xfrm rot="5400000">
            <a:off x="4384495" y="-3003811"/>
            <a:ext cx="375007" cy="9144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900" dirty="0">
              <a:solidFill>
                <a:srgbClr val="1DAC3E"/>
              </a:solidFill>
              <a:latin typeface="Proxima Nova Extrabld"/>
              <a:cs typeface="Proxima Nova Extrabld"/>
            </a:endParaRPr>
          </a:p>
        </p:txBody>
      </p:sp>
      <p:graphicFrame>
        <p:nvGraphicFramePr>
          <p:cNvPr id="8" name="Tabelle 5"/>
          <p:cNvGraphicFramePr>
            <a:graphicFrameLocks noGrp="1"/>
          </p:cNvGraphicFramePr>
          <p:nvPr>
            <p:extLst>
              <p:ext uri="{D42A27DB-BD31-4B8C-83A1-F6EECF244321}">
                <p14:modId xmlns:p14="http://schemas.microsoft.com/office/powerpoint/2010/main" val="3214102829"/>
              </p:ext>
            </p:extLst>
          </p:nvPr>
        </p:nvGraphicFramePr>
        <p:xfrm>
          <a:off x="603246" y="1380686"/>
          <a:ext cx="7937501" cy="3337906"/>
        </p:xfrm>
        <a:graphic>
          <a:graphicData uri="http://schemas.openxmlformats.org/drawingml/2006/table">
            <a:tbl>
              <a:tblPr firstRow="1" bandRow="1">
                <a:tableStyleId>{5C22544A-7EE6-4342-B048-85BDC9FD1C3A}</a:tableStyleId>
              </a:tblPr>
              <a:tblGrid>
                <a:gridCol w="1648773">
                  <a:extLst>
                    <a:ext uri="{9D8B030D-6E8A-4147-A177-3AD203B41FA5}">
                      <a16:colId xmlns:a16="http://schemas.microsoft.com/office/drawing/2014/main" val="20000"/>
                    </a:ext>
                  </a:extLst>
                </a:gridCol>
                <a:gridCol w="3330861">
                  <a:extLst>
                    <a:ext uri="{9D8B030D-6E8A-4147-A177-3AD203B41FA5}">
                      <a16:colId xmlns:a16="http://schemas.microsoft.com/office/drawing/2014/main" val="20001"/>
                    </a:ext>
                  </a:extLst>
                </a:gridCol>
                <a:gridCol w="2957867">
                  <a:extLst>
                    <a:ext uri="{9D8B030D-6E8A-4147-A177-3AD203B41FA5}">
                      <a16:colId xmlns:a16="http://schemas.microsoft.com/office/drawing/2014/main" val="20002"/>
                    </a:ext>
                  </a:extLst>
                </a:gridCol>
              </a:tblGrid>
              <a:tr h="374449">
                <a:tc>
                  <a:txBody>
                    <a:bodyPr/>
                    <a:lstStyle/>
                    <a:p>
                      <a:r>
                        <a:rPr lang="de-DE" sz="1800" b="0" i="0" dirty="0">
                          <a:solidFill>
                            <a:schemeClr val="bg1"/>
                          </a:solidFill>
                          <a:latin typeface="Arial Black" panose="020B0A04020102020204" pitchFamily="34" charset="0"/>
                          <a:cs typeface="Proxima Nova Regular"/>
                        </a:rPr>
                        <a:t>ISSUE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b="0" i="0" dirty="0">
                          <a:solidFill>
                            <a:schemeClr val="bg1"/>
                          </a:solidFill>
                          <a:latin typeface="Arial Black" panose="020B0A04020102020204" pitchFamily="34" charset="0"/>
                          <a:cs typeface="Proxima Nova Regular"/>
                        </a:rPr>
                        <a:t>DESCRIPTION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b="0" i="0" dirty="0">
                          <a:solidFill>
                            <a:schemeClr val="bg1"/>
                          </a:solidFill>
                          <a:latin typeface="Arial Black" panose="020B0A04020102020204" pitchFamily="34" charset="0"/>
                          <a:cs typeface="Proxima Nova Regular"/>
                        </a:rPr>
                        <a:t>NUMBER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87819">
                <a:tc>
                  <a:txBody>
                    <a:bodyPr/>
                    <a:lstStyle/>
                    <a:p>
                      <a:r>
                        <a:rPr lang="de-DE" sz="1800" b="0" i="0" dirty="0">
                          <a:solidFill>
                            <a:srgbClr val="000000"/>
                          </a:solidFill>
                          <a:latin typeface="+mn-lt"/>
                          <a:cs typeface="Proxima Nova Regular"/>
                        </a:rPr>
                        <a:t>Name </a:t>
                      </a:r>
                      <a:r>
                        <a:rPr lang="de-DE" sz="1800" b="0" i="0" dirty="0" err="1">
                          <a:solidFill>
                            <a:srgbClr val="000000"/>
                          </a:solidFill>
                          <a:latin typeface="+mn-lt"/>
                          <a:cs typeface="Proxima Nova Regular"/>
                        </a:rPr>
                        <a:t>of</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Issue</a:t>
                      </a:r>
                      <a:endParaRPr lang="de-DE" sz="1800" b="0" i="0" dirty="0">
                        <a:solidFill>
                          <a:srgbClr val="000000"/>
                        </a:solidFill>
                        <a:latin typeface="+mn-lt"/>
                        <a:cs typeface="Proxima Nova Regular"/>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b="0" i="0" dirty="0" err="1">
                          <a:solidFill>
                            <a:srgbClr val="000000"/>
                          </a:solidFill>
                          <a:latin typeface="+mn-lt"/>
                          <a:cs typeface="Proxima Nova Regular"/>
                        </a:rPr>
                        <a:t>You</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can</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fill</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columns</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with</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standard</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text</a:t>
                      </a:r>
                      <a:endParaRPr lang="de-DE" sz="1800" b="0" i="0" dirty="0">
                        <a:solidFill>
                          <a:srgbClr val="000000"/>
                        </a:solidFill>
                        <a:latin typeface="+mn-lt"/>
                        <a:cs typeface="Proxima Nova Regular"/>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b="0" i="0" dirty="0" err="1">
                          <a:solidFill>
                            <a:srgbClr val="000000"/>
                          </a:solidFill>
                          <a:latin typeface="+mn-lt"/>
                          <a:cs typeface="Proxima Nova Regular"/>
                        </a:rPr>
                        <a:t>You</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can</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fill</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columns</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with</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standard</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text</a:t>
                      </a:r>
                      <a:endParaRPr lang="de-DE" sz="1800" b="0" i="0" dirty="0">
                        <a:solidFill>
                          <a:srgbClr val="000000"/>
                        </a:solidFill>
                        <a:latin typeface="+mn-lt"/>
                        <a:cs typeface="Proxima Nova Regular"/>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87819">
                <a:tc>
                  <a:txBody>
                    <a:bodyPr/>
                    <a:lstStyle/>
                    <a:p>
                      <a:r>
                        <a:rPr lang="de-DE" sz="1800" b="0" i="0" dirty="0">
                          <a:solidFill>
                            <a:srgbClr val="000000"/>
                          </a:solidFill>
                          <a:latin typeface="+mn-lt"/>
                          <a:cs typeface="Proxima Nova Regular"/>
                        </a:rPr>
                        <a:t>Name </a:t>
                      </a:r>
                      <a:r>
                        <a:rPr lang="de-DE" sz="1800" b="0" i="0" dirty="0" err="1">
                          <a:solidFill>
                            <a:srgbClr val="000000"/>
                          </a:solidFill>
                          <a:latin typeface="+mn-lt"/>
                          <a:cs typeface="Proxima Nova Regular"/>
                        </a:rPr>
                        <a:t>of</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Issue</a:t>
                      </a:r>
                      <a:endParaRPr lang="de-DE" sz="1800" b="0" i="0" dirty="0">
                        <a:solidFill>
                          <a:srgbClr val="000000"/>
                        </a:solidFill>
                        <a:latin typeface="+mn-lt"/>
                        <a:cs typeface="Proxima Nova Regular"/>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b="0" i="0" dirty="0" err="1">
                          <a:solidFill>
                            <a:srgbClr val="000000"/>
                          </a:solidFill>
                          <a:latin typeface="+mn-lt"/>
                          <a:cs typeface="Proxima Nova Regular It"/>
                        </a:rPr>
                        <a:t>You</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can</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fill</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columns</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with</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highlighted</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text</a:t>
                      </a:r>
                      <a:endParaRPr lang="de-DE" sz="1800" b="0" i="0" dirty="0">
                        <a:solidFill>
                          <a:srgbClr val="000000"/>
                        </a:solidFill>
                        <a:latin typeface="+mn-lt"/>
                        <a:cs typeface="Proxima Nova Regular I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b="0" i="0" dirty="0" err="1">
                          <a:solidFill>
                            <a:srgbClr val="000000"/>
                          </a:solidFill>
                          <a:latin typeface="+mn-lt"/>
                          <a:cs typeface="Proxima Nova Regular It"/>
                        </a:rPr>
                        <a:t>You</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can</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fill</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columns</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with</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highlighted</a:t>
                      </a:r>
                      <a:r>
                        <a:rPr lang="de-DE" sz="1800" b="0" i="0" dirty="0">
                          <a:solidFill>
                            <a:srgbClr val="000000"/>
                          </a:solidFill>
                          <a:latin typeface="+mn-lt"/>
                          <a:cs typeface="Proxima Nova Regular It"/>
                        </a:rPr>
                        <a:t> </a:t>
                      </a:r>
                      <a:r>
                        <a:rPr lang="de-DE" sz="1800" b="0" i="0" dirty="0" err="1">
                          <a:solidFill>
                            <a:srgbClr val="000000"/>
                          </a:solidFill>
                          <a:latin typeface="+mn-lt"/>
                          <a:cs typeface="Proxima Nova Regular It"/>
                        </a:rPr>
                        <a:t>text</a:t>
                      </a:r>
                      <a:endParaRPr lang="de-DE" sz="1800" b="0" i="0" dirty="0">
                        <a:solidFill>
                          <a:srgbClr val="000000"/>
                        </a:solidFill>
                        <a:latin typeface="+mn-lt"/>
                        <a:cs typeface="Proxima Nova Regular I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87819">
                <a:tc>
                  <a:txBody>
                    <a:bodyPr/>
                    <a:lstStyle/>
                    <a:p>
                      <a:r>
                        <a:rPr lang="de-DE" sz="1800" b="0" i="0" dirty="0">
                          <a:solidFill>
                            <a:srgbClr val="000000"/>
                          </a:solidFill>
                          <a:latin typeface="+mn-lt"/>
                          <a:cs typeface="Proxima Nova Regular"/>
                        </a:rPr>
                        <a:t>Name </a:t>
                      </a:r>
                      <a:r>
                        <a:rPr lang="de-DE" sz="1800" b="0" i="0" dirty="0" err="1">
                          <a:solidFill>
                            <a:srgbClr val="000000"/>
                          </a:solidFill>
                          <a:latin typeface="+mn-lt"/>
                          <a:cs typeface="Proxima Nova Regular"/>
                        </a:rPr>
                        <a:t>of</a:t>
                      </a:r>
                      <a:r>
                        <a:rPr lang="de-DE" sz="1800" b="0" i="0" dirty="0">
                          <a:solidFill>
                            <a:srgbClr val="000000"/>
                          </a:solidFill>
                          <a:latin typeface="+mn-lt"/>
                          <a:cs typeface="Proxima Nova Regular"/>
                        </a:rPr>
                        <a:t> </a:t>
                      </a:r>
                      <a:r>
                        <a:rPr lang="de-DE" sz="1800" b="0" i="0" dirty="0" err="1">
                          <a:solidFill>
                            <a:srgbClr val="000000"/>
                          </a:solidFill>
                          <a:latin typeface="+mn-lt"/>
                          <a:cs typeface="Proxima Nova Regular"/>
                        </a:rPr>
                        <a:t>Issue</a:t>
                      </a:r>
                      <a:endParaRPr lang="de-DE" sz="1800" b="0" i="0" dirty="0">
                        <a:solidFill>
                          <a:srgbClr val="000000"/>
                        </a:solidFill>
                        <a:latin typeface="+mn-lt"/>
                        <a:cs typeface="Proxima Nova Regular"/>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457200" rtl="0" eaLnBrk="1" fontAlgn="auto" latinLnBrk="0" hangingPunct="1">
                        <a:lnSpc>
                          <a:spcPct val="100000"/>
                        </a:lnSpc>
                        <a:spcBef>
                          <a:spcPts val="0"/>
                        </a:spcBef>
                        <a:spcAft>
                          <a:spcPts val="0"/>
                        </a:spcAft>
                        <a:buClr>
                          <a:srgbClr val="15A33E"/>
                        </a:buClr>
                        <a:buSzPct val="130000"/>
                        <a:buFont typeface="Wingdings" panose="05000000000000000000" pitchFamily="2" charset="2"/>
                        <a:buChar char="§"/>
                        <a:tabLst/>
                        <a:defRPr/>
                      </a:pP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You</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can</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fill</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coumns</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with</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bulleted</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text</a:t>
                      </a:r>
                      <a:endParaRPr kumimoji="0" lang="de-DE" sz="1800" b="0" i="0" u="none" strike="noStrike" kern="1200" cap="none" spc="0" normalizeH="0" baseline="0" noProof="0" dirty="0">
                        <a:ln>
                          <a:noFill/>
                        </a:ln>
                        <a:solidFill>
                          <a:srgbClr val="000000"/>
                        </a:solidFill>
                        <a:effectLst/>
                        <a:uLnTx/>
                        <a:uFillTx/>
                        <a:latin typeface="+mn-lt"/>
                        <a:ea typeface="+mn-ea"/>
                        <a:cs typeface="Proxima Nova Regular"/>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457200" rtl="0" eaLnBrk="1" fontAlgn="auto" latinLnBrk="0" hangingPunct="1">
                        <a:lnSpc>
                          <a:spcPct val="100000"/>
                        </a:lnSpc>
                        <a:spcBef>
                          <a:spcPts val="0"/>
                        </a:spcBef>
                        <a:spcAft>
                          <a:spcPts val="0"/>
                        </a:spcAft>
                        <a:buClr>
                          <a:srgbClr val="15A33E"/>
                        </a:buClr>
                        <a:buSzPct val="130000"/>
                        <a:buFont typeface="Wingdings" panose="05000000000000000000" pitchFamily="2" charset="2"/>
                        <a:buChar char="§"/>
                        <a:tabLst/>
                        <a:defRPr/>
                      </a:pP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You</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can</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fill</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coumns</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with</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bulleted</a:t>
                      </a:r>
                      <a:r>
                        <a:rPr kumimoji="0" lang="de-DE" sz="1800" b="0" i="0" u="none" strike="noStrike" kern="1200" cap="none" spc="0" normalizeH="0" baseline="0" noProof="0" dirty="0">
                          <a:ln>
                            <a:noFill/>
                          </a:ln>
                          <a:solidFill>
                            <a:srgbClr val="000000"/>
                          </a:solidFill>
                          <a:effectLst/>
                          <a:uLnTx/>
                          <a:uFillTx/>
                          <a:latin typeface="+mn-lt"/>
                          <a:ea typeface="+mn-ea"/>
                          <a:cs typeface="Proxima Nova Regular"/>
                        </a:rPr>
                        <a:t> </a:t>
                      </a:r>
                      <a:r>
                        <a:rPr kumimoji="0" lang="de-DE" sz="1800" b="0" i="0" u="none" strike="noStrike" kern="1200" cap="none" spc="0" normalizeH="0" baseline="0" noProof="0" dirty="0" err="1">
                          <a:ln>
                            <a:noFill/>
                          </a:ln>
                          <a:solidFill>
                            <a:srgbClr val="000000"/>
                          </a:solidFill>
                          <a:effectLst/>
                          <a:uLnTx/>
                          <a:uFillTx/>
                          <a:latin typeface="+mn-lt"/>
                          <a:ea typeface="+mn-ea"/>
                          <a:cs typeface="Proxima Nova Regular"/>
                        </a:rPr>
                        <a:t>text</a:t>
                      </a:r>
                      <a:endParaRPr kumimoji="0" lang="de-DE" sz="1800" b="0" i="0" u="none" strike="noStrike" kern="1200" cap="none" spc="0" normalizeH="0" baseline="0" noProof="0" dirty="0">
                        <a:ln>
                          <a:noFill/>
                        </a:ln>
                        <a:solidFill>
                          <a:srgbClr val="000000"/>
                        </a:solidFill>
                        <a:effectLst/>
                        <a:uLnTx/>
                        <a:uFillTx/>
                        <a:latin typeface="+mn-lt"/>
                        <a:ea typeface="+mn-ea"/>
                        <a:cs typeface="Proxima Nova Regular"/>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cxnSp>
        <p:nvCxnSpPr>
          <p:cNvPr id="9" name="Gerade Verbindung 31"/>
          <p:cNvCxnSpPr/>
          <p:nvPr/>
        </p:nvCxnSpPr>
        <p:spPr>
          <a:xfrm>
            <a:off x="-4" y="2737402"/>
            <a:ext cx="9144001" cy="0"/>
          </a:xfrm>
          <a:prstGeom prst="line">
            <a:avLst/>
          </a:prstGeom>
          <a:ln w="38100" cmpd="sng">
            <a:solidFill>
              <a:schemeClr val="tx1">
                <a:alpha val="11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 name="Gerade Verbindung 33"/>
          <p:cNvCxnSpPr/>
          <p:nvPr/>
        </p:nvCxnSpPr>
        <p:spPr>
          <a:xfrm>
            <a:off x="-4" y="3730968"/>
            <a:ext cx="9144001" cy="0"/>
          </a:xfrm>
          <a:prstGeom prst="line">
            <a:avLst/>
          </a:prstGeom>
          <a:ln w="38100" cmpd="sng">
            <a:solidFill>
              <a:schemeClr val="tx1">
                <a:alpha val="11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8835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Table</a:t>
            </a:r>
            <a:r>
              <a:rPr lang="it-IT" dirty="0"/>
              <a:t> EXAMPLE 2</a:t>
            </a:r>
          </a:p>
        </p:txBody>
      </p:sp>
      <p:sp>
        <p:nvSpPr>
          <p:cNvPr id="3" name="Subtitle 2"/>
          <p:cNvSpPr>
            <a:spLocks noGrp="1"/>
          </p:cNvSpPr>
          <p:nvPr>
            <p:ph type="subTitle" idx="1"/>
          </p:nvPr>
        </p:nvSpPr>
        <p:spPr/>
        <p:txBody>
          <a:bodyPr/>
          <a:lstStyle/>
          <a:p>
            <a:endParaRPr lang="it-IT"/>
          </a:p>
        </p:txBody>
      </p:sp>
      <p:sp>
        <p:nvSpPr>
          <p:cNvPr id="39" name="Rechteck 4"/>
          <p:cNvSpPr/>
          <p:nvPr/>
        </p:nvSpPr>
        <p:spPr>
          <a:xfrm rot="5400000">
            <a:off x="4384498" y="-3003803"/>
            <a:ext cx="375007" cy="9144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900" dirty="0">
              <a:solidFill>
                <a:srgbClr val="1DAC3E"/>
              </a:solidFill>
              <a:latin typeface="Proxima Nova Extrabld"/>
              <a:cs typeface="Proxima Nova Extrabld"/>
            </a:endParaRPr>
          </a:p>
        </p:txBody>
      </p:sp>
      <p:graphicFrame>
        <p:nvGraphicFramePr>
          <p:cNvPr id="40" name="Tabelle 8"/>
          <p:cNvGraphicFramePr>
            <a:graphicFrameLocks noGrp="1"/>
          </p:cNvGraphicFramePr>
          <p:nvPr>
            <p:extLst>
              <p:ext uri="{D42A27DB-BD31-4B8C-83A1-F6EECF244321}">
                <p14:modId xmlns:p14="http://schemas.microsoft.com/office/powerpoint/2010/main" val="2136757715"/>
              </p:ext>
            </p:extLst>
          </p:nvPr>
        </p:nvGraphicFramePr>
        <p:xfrm>
          <a:off x="603249" y="1380695"/>
          <a:ext cx="7937504" cy="375008"/>
        </p:xfrm>
        <a:graphic>
          <a:graphicData uri="http://schemas.openxmlformats.org/drawingml/2006/table">
            <a:tbl>
              <a:tblPr firstRow="1" bandRow="1">
                <a:tableStyleId>{5C22544A-7EE6-4342-B048-85BDC9FD1C3A}</a:tableStyleId>
              </a:tblPr>
              <a:tblGrid>
                <a:gridCol w="1048474">
                  <a:extLst>
                    <a:ext uri="{9D8B030D-6E8A-4147-A177-3AD203B41FA5}">
                      <a16:colId xmlns:a16="http://schemas.microsoft.com/office/drawing/2014/main" val="20000"/>
                    </a:ext>
                  </a:extLst>
                </a:gridCol>
                <a:gridCol w="1377806">
                  <a:extLst>
                    <a:ext uri="{9D8B030D-6E8A-4147-A177-3AD203B41FA5}">
                      <a16:colId xmlns:a16="http://schemas.microsoft.com/office/drawing/2014/main" val="20001"/>
                    </a:ext>
                  </a:extLst>
                </a:gridCol>
                <a:gridCol w="1377806">
                  <a:extLst>
                    <a:ext uri="{9D8B030D-6E8A-4147-A177-3AD203B41FA5}">
                      <a16:colId xmlns:a16="http://schemas.microsoft.com/office/drawing/2014/main" val="20002"/>
                    </a:ext>
                  </a:extLst>
                </a:gridCol>
                <a:gridCol w="1377806">
                  <a:extLst>
                    <a:ext uri="{9D8B030D-6E8A-4147-A177-3AD203B41FA5}">
                      <a16:colId xmlns:a16="http://schemas.microsoft.com/office/drawing/2014/main" val="20003"/>
                    </a:ext>
                  </a:extLst>
                </a:gridCol>
                <a:gridCol w="1377806">
                  <a:extLst>
                    <a:ext uri="{9D8B030D-6E8A-4147-A177-3AD203B41FA5}">
                      <a16:colId xmlns:a16="http://schemas.microsoft.com/office/drawing/2014/main" val="20004"/>
                    </a:ext>
                  </a:extLst>
                </a:gridCol>
                <a:gridCol w="1377806">
                  <a:extLst>
                    <a:ext uri="{9D8B030D-6E8A-4147-A177-3AD203B41FA5}">
                      <a16:colId xmlns:a16="http://schemas.microsoft.com/office/drawing/2014/main" val="20005"/>
                    </a:ext>
                  </a:extLst>
                </a:gridCol>
              </a:tblGrid>
              <a:tr h="375008">
                <a:tc>
                  <a:txBody>
                    <a:bodyPr/>
                    <a:lstStyle/>
                    <a:p>
                      <a:r>
                        <a:rPr lang="de-DE" sz="1800" b="0" i="0" dirty="0">
                          <a:solidFill>
                            <a:schemeClr val="bg1"/>
                          </a:solidFill>
                          <a:latin typeface="Arial Black" panose="020B0A04020102020204" pitchFamily="34" charset="0"/>
                          <a:cs typeface="Proxima Nova Regular"/>
                        </a:rPr>
                        <a:t>TASK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800" b="0" i="0" dirty="0">
                          <a:solidFill>
                            <a:schemeClr val="bg1"/>
                          </a:solidFill>
                          <a:latin typeface="Arial Black" panose="020B0A04020102020204" pitchFamily="34" charset="0"/>
                          <a:cs typeface="Proxima Nova Regular"/>
                        </a:rPr>
                        <a:t>JAN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800" b="0" i="0" dirty="0">
                          <a:solidFill>
                            <a:schemeClr val="bg1"/>
                          </a:solidFill>
                          <a:latin typeface="Arial Black" panose="020B0A04020102020204" pitchFamily="34" charset="0"/>
                          <a:cs typeface="Proxima Nova Regular"/>
                        </a:rPr>
                        <a:t>FEB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800" b="0" i="0" dirty="0">
                          <a:solidFill>
                            <a:schemeClr val="bg1"/>
                          </a:solidFill>
                          <a:latin typeface="Arial Black" panose="020B0A04020102020204" pitchFamily="34" charset="0"/>
                          <a:cs typeface="Proxima Nova Regular"/>
                        </a:rPr>
                        <a:t>MAR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800" b="0" i="0" dirty="0">
                          <a:solidFill>
                            <a:schemeClr val="bg1"/>
                          </a:solidFill>
                          <a:latin typeface="Arial Black" panose="020B0A04020102020204" pitchFamily="34" charset="0"/>
                          <a:cs typeface="Proxima Nova Regular"/>
                        </a:rPr>
                        <a:t>APR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800" b="0" i="0" dirty="0">
                          <a:solidFill>
                            <a:schemeClr val="bg1"/>
                          </a:solidFill>
                          <a:latin typeface="Arial Black" panose="020B0A04020102020204" pitchFamily="34" charset="0"/>
                          <a:cs typeface="Proxima Nova Regular"/>
                        </a:rPr>
                        <a:t>JUN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41" name="Gerade Verbindung 13"/>
          <p:cNvCxnSpPr/>
          <p:nvPr/>
        </p:nvCxnSpPr>
        <p:spPr>
          <a:xfrm>
            <a:off x="3026851" y="1767034"/>
            <a:ext cx="0" cy="2513554"/>
          </a:xfrm>
          <a:prstGeom prst="line">
            <a:avLst/>
          </a:prstGeom>
          <a:ln w="38100" cmpd="sng">
            <a:solidFill>
              <a:schemeClr val="tx1">
                <a:lumMod val="65000"/>
                <a:lumOff val="35000"/>
                <a:alpha val="17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2" name="Gerade Verbindung 14"/>
          <p:cNvCxnSpPr/>
          <p:nvPr/>
        </p:nvCxnSpPr>
        <p:spPr>
          <a:xfrm>
            <a:off x="4406871" y="1767034"/>
            <a:ext cx="0" cy="2513554"/>
          </a:xfrm>
          <a:prstGeom prst="line">
            <a:avLst/>
          </a:prstGeom>
          <a:ln w="38100" cmpd="sng">
            <a:solidFill>
              <a:schemeClr val="tx1">
                <a:lumMod val="65000"/>
                <a:lumOff val="35000"/>
                <a:alpha val="17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3" name="Gerade Verbindung 15"/>
          <p:cNvCxnSpPr/>
          <p:nvPr/>
        </p:nvCxnSpPr>
        <p:spPr>
          <a:xfrm>
            <a:off x="5786891" y="1767034"/>
            <a:ext cx="0" cy="2513554"/>
          </a:xfrm>
          <a:prstGeom prst="line">
            <a:avLst/>
          </a:prstGeom>
          <a:ln w="38100" cmpd="sng">
            <a:solidFill>
              <a:schemeClr val="tx1">
                <a:lumMod val="65000"/>
                <a:lumOff val="35000"/>
                <a:alpha val="17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Gerade Verbindung 16"/>
          <p:cNvCxnSpPr/>
          <p:nvPr/>
        </p:nvCxnSpPr>
        <p:spPr>
          <a:xfrm>
            <a:off x="7166911" y="1767034"/>
            <a:ext cx="0" cy="2513554"/>
          </a:xfrm>
          <a:prstGeom prst="line">
            <a:avLst/>
          </a:prstGeom>
          <a:ln w="38100" cmpd="sng">
            <a:solidFill>
              <a:schemeClr val="tx1">
                <a:lumMod val="65000"/>
                <a:lumOff val="35000"/>
                <a:alpha val="17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Rechteck 14"/>
          <p:cNvSpPr/>
          <p:nvPr/>
        </p:nvSpPr>
        <p:spPr>
          <a:xfrm>
            <a:off x="2038816" y="2145005"/>
            <a:ext cx="1830201" cy="168065"/>
          </a:xfrm>
          <a:prstGeom prst="rect">
            <a:avLst/>
          </a:prstGeom>
          <a:solidFill>
            <a:schemeClr val="accent2"/>
          </a:solidFill>
          <a:ln w="38100" cap="sq">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6" name="Rechteck 15"/>
          <p:cNvSpPr/>
          <p:nvPr/>
        </p:nvSpPr>
        <p:spPr>
          <a:xfrm>
            <a:off x="603249" y="2052066"/>
            <a:ext cx="1180131" cy="353943"/>
          </a:xfrm>
          <a:prstGeom prst="rect">
            <a:avLst/>
          </a:prstGeom>
        </p:spPr>
        <p:txBody>
          <a:bodyPr wrap="none">
            <a:spAutoFit/>
          </a:bodyPr>
          <a:lstStyle/>
          <a:p>
            <a:r>
              <a:rPr lang="de-DE" sz="1700" dirty="0" err="1">
                <a:solidFill>
                  <a:srgbClr val="000000"/>
                </a:solidFill>
                <a:latin typeface="Arial Black" panose="020B0A04020102020204" pitchFamily="34" charset="0"/>
                <a:cs typeface="Proxima Nova Regular"/>
              </a:rPr>
              <a:t>Concept</a:t>
            </a:r>
            <a:endParaRPr lang="de-DE" sz="1700" dirty="0">
              <a:solidFill>
                <a:srgbClr val="000000"/>
              </a:solidFill>
              <a:latin typeface="Arial Black" panose="020B0A04020102020204" pitchFamily="34" charset="0"/>
              <a:cs typeface="Proxima Nova Regular"/>
            </a:endParaRPr>
          </a:p>
        </p:txBody>
      </p:sp>
      <p:sp>
        <p:nvSpPr>
          <p:cNvPr id="47" name="Rechteck 16"/>
          <p:cNvSpPr/>
          <p:nvPr/>
        </p:nvSpPr>
        <p:spPr>
          <a:xfrm>
            <a:off x="3351666" y="2795310"/>
            <a:ext cx="2154256" cy="168065"/>
          </a:xfrm>
          <a:prstGeom prst="rect">
            <a:avLst/>
          </a:prstGeom>
          <a:solidFill>
            <a:schemeClr val="accent2"/>
          </a:solidFill>
          <a:ln w="38100" cap="sq">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8" name="Rechteck 17"/>
          <p:cNvSpPr/>
          <p:nvPr/>
        </p:nvSpPr>
        <p:spPr>
          <a:xfrm>
            <a:off x="603249" y="2702372"/>
            <a:ext cx="997389" cy="353943"/>
          </a:xfrm>
          <a:prstGeom prst="rect">
            <a:avLst/>
          </a:prstGeom>
        </p:spPr>
        <p:txBody>
          <a:bodyPr wrap="none">
            <a:spAutoFit/>
          </a:bodyPr>
          <a:lstStyle/>
          <a:p>
            <a:r>
              <a:rPr lang="de-DE" sz="1700" dirty="0">
                <a:solidFill>
                  <a:srgbClr val="000000"/>
                </a:solidFill>
                <a:latin typeface="Arial Black" panose="020B0A04020102020204" pitchFamily="34" charset="0"/>
                <a:cs typeface="Proxima Nova Regular"/>
              </a:rPr>
              <a:t>Design</a:t>
            </a:r>
          </a:p>
        </p:txBody>
      </p:sp>
      <p:sp>
        <p:nvSpPr>
          <p:cNvPr id="49" name="Rechteck 18"/>
          <p:cNvSpPr/>
          <p:nvPr/>
        </p:nvSpPr>
        <p:spPr>
          <a:xfrm>
            <a:off x="3632635" y="3445615"/>
            <a:ext cx="3244242" cy="168065"/>
          </a:xfrm>
          <a:prstGeom prst="rect">
            <a:avLst/>
          </a:prstGeom>
          <a:solidFill>
            <a:schemeClr val="accent2"/>
          </a:solidFill>
          <a:ln w="38100" cap="sq">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0" name="Rechteck 19"/>
          <p:cNvSpPr/>
          <p:nvPr/>
        </p:nvSpPr>
        <p:spPr>
          <a:xfrm>
            <a:off x="603249" y="3352678"/>
            <a:ext cx="487634" cy="353943"/>
          </a:xfrm>
          <a:prstGeom prst="rect">
            <a:avLst/>
          </a:prstGeom>
        </p:spPr>
        <p:txBody>
          <a:bodyPr wrap="none">
            <a:spAutoFit/>
          </a:bodyPr>
          <a:lstStyle/>
          <a:p>
            <a:r>
              <a:rPr lang="de-DE" sz="1700" dirty="0">
                <a:solidFill>
                  <a:srgbClr val="000000"/>
                </a:solidFill>
                <a:latin typeface="Arial Black" panose="020B0A04020102020204" pitchFamily="34" charset="0"/>
                <a:cs typeface="Proxima Nova Regular"/>
              </a:rPr>
              <a:t>FE</a:t>
            </a:r>
          </a:p>
        </p:txBody>
      </p:sp>
      <p:sp>
        <p:nvSpPr>
          <p:cNvPr id="51" name="Rechteck 20"/>
          <p:cNvSpPr/>
          <p:nvPr/>
        </p:nvSpPr>
        <p:spPr>
          <a:xfrm>
            <a:off x="5254756" y="4095921"/>
            <a:ext cx="3244242" cy="168065"/>
          </a:xfrm>
          <a:prstGeom prst="rect">
            <a:avLst/>
          </a:prstGeom>
          <a:solidFill>
            <a:schemeClr val="accent2"/>
          </a:solidFill>
          <a:ln w="38100" cap="sq">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2" name="Rechteck 21"/>
          <p:cNvSpPr/>
          <p:nvPr/>
        </p:nvSpPr>
        <p:spPr>
          <a:xfrm>
            <a:off x="603249" y="4002982"/>
            <a:ext cx="511679" cy="353943"/>
          </a:xfrm>
          <a:prstGeom prst="rect">
            <a:avLst/>
          </a:prstGeom>
        </p:spPr>
        <p:txBody>
          <a:bodyPr wrap="none">
            <a:spAutoFit/>
          </a:bodyPr>
          <a:lstStyle/>
          <a:p>
            <a:r>
              <a:rPr lang="de-DE" sz="1700" dirty="0">
                <a:solidFill>
                  <a:srgbClr val="000000"/>
                </a:solidFill>
                <a:latin typeface="Arial Black" panose="020B0A04020102020204" pitchFamily="34" charset="0"/>
                <a:cs typeface="Proxima Nova Regular"/>
              </a:rPr>
              <a:t>BE</a:t>
            </a:r>
          </a:p>
        </p:txBody>
      </p:sp>
    </p:spTree>
    <p:extLst>
      <p:ext uri="{BB962C8B-B14F-4D97-AF65-F5344CB8AC3E}">
        <p14:creationId xmlns:p14="http://schemas.microsoft.com/office/powerpoint/2010/main" val="3882958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ORGANIGRAM EXAMPLE</a:t>
            </a:r>
          </a:p>
        </p:txBody>
      </p:sp>
      <p:sp>
        <p:nvSpPr>
          <p:cNvPr id="2" name="Subtitle 1"/>
          <p:cNvSpPr>
            <a:spLocks noGrp="1"/>
          </p:cNvSpPr>
          <p:nvPr>
            <p:ph type="subTitle" idx="1"/>
          </p:nvPr>
        </p:nvSpPr>
        <p:spPr/>
        <p:txBody>
          <a:bodyPr/>
          <a:lstStyle/>
          <a:p>
            <a:endParaRPr lang="it-IT" dirty="0"/>
          </a:p>
        </p:txBody>
      </p:sp>
      <p:grpSp>
        <p:nvGrpSpPr>
          <p:cNvPr id="5" name="Group 4"/>
          <p:cNvGrpSpPr/>
          <p:nvPr/>
        </p:nvGrpSpPr>
        <p:grpSpPr>
          <a:xfrm>
            <a:off x="340933" y="1415653"/>
            <a:ext cx="8462134" cy="2733596"/>
            <a:chOff x="423335" y="2523967"/>
            <a:chExt cx="8462134" cy="2733596"/>
          </a:xfrm>
        </p:grpSpPr>
        <p:sp>
          <p:nvSpPr>
            <p:cNvPr id="6" name="Rechteck 26"/>
            <p:cNvSpPr/>
            <p:nvPr/>
          </p:nvSpPr>
          <p:spPr>
            <a:xfrm>
              <a:off x="423335" y="2523967"/>
              <a:ext cx="8462133" cy="30215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900" dirty="0">
                  <a:solidFill>
                    <a:schemeClr val="bg1"/>
                  </a:solidFill>
                  <a:latin typeface="Arial" panose="020B0604020202020204" pitchFamily="34" charset="0"/>
                  <a:cs typeface="Arial" panose="020B0604020202020204" pitchFamily="34" charset="0"/>
                </a:rPr>
                <a:t>PRIMARY BOX </a:t>
              </a:r>
            </a:p>
          </p:txBody>
        </p:sp>
        <p:sp>
          <p:nvSpPr>
            <p:cNvPr id="7" name="Rechteck 27"/>
            <p:cNvSpPr/>
            <p:nvPr/>
          </p:nvSpPr>
          <p:spPr>
            <a:xfrm>
              <a:off x="423337" y="4269262"/>
              <a:ext cx="2746067" cy="286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rgbClr val="000000"/>
                  </a:solidFill>
                  <a:latin typeface="Arial" panose="020B0604020202020204" pitchFamily="34" charset="0"/>
                  <a:cs typeface="Arial" panose="020B0604020202020204" pitchFamily="34" charset="0"/>
                </a:rPr>
                <a:t>BOX	</a:t>
              </a:r>
            </a:p>
          </p:txBody>
        </p:sp>
        <p:sp>
          <p:nvSpPr>
            <p:cNvPr id="8" name="Rechteck 29"/>
            <p:cNvSpPr/>
            <p:nvPr/>
          </p:nvSpPr>
          <p:spPr>
            <a:xfrm>
              <a:off x="3271223" y="4269262"/>
              <a:ext cx="2746067" cy="286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rgbClr val="000000"/>
                  </a:solidFill>
                  <a:latin typeface="Arial" panose="020B0604020202020204" pitchFamily="34" charset="0"/>
                  <a:cs typeface="Arial" panose="020B0604020202020204" pitchFamily="34" charset="0"/>
                </a:rPr>
                <a:t>BOX	</a:t>
              </a:r>
            </a:p>
          </p:txBody>
        </p:sp>
        <p:sp>
          <p:nvSpPr>
            <p:cNvPr id="9" name="Rechteck 31"/>
            <p:cNvSpPr/>
            <p:nvPr/>
          </p:nvSpPr>
          <p:spPr>
            <a:xfrm>
              <a:off x="6139401" y="4269262"/>
              <a:ext cx="2746067" cy="286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rgbClr val="000000"/>
                  </a:solidFill>
                  <a:latin typeface="Arial" panose="020B0604020202020204" pitchFamily="34" charset="0"/>
                  <a:cs typeface="Arial" panose="020B0604020202020204" pitchFamily="34" charset="0"/>
                </a:rPr>
                <a:t>BOX	</a:t>
              </a:r>
            </a:p>
          </p:txBody>
        </p:sp>
        <p:sp>
          <p:nvSpPr>
            <p:cNvPr id="10" name="Rechteck 32"/>
            <p:cNvSpPr/>
            <p:nvPr/>
          </p:nvSpPr>
          <p:spPr>
            <a:xfrm>
              <a:off x="4710107" y="4950827"/>
              <a:ext cx="4175360" cy="30673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chemeClr val="bg1"/>
                  </a:solidFill>
                  <a:latin typeface="Arial" panose="020B0604020202020204" pitchFamily="34" charset="0"/>
                  <a:cs typeface="Arial" panose="020B0604020202020204" pitchFamily="34" charset="0"/>
                </a:rPr>
                <a:t>BOX	</a:t>
              </a:r>
            </a:p>
          </p:txBody>
        </p:sp>
        <p:sp>
          <p:nvSpPr>
            <p:cNvPr id="11" name="Rechteck 33"/>
            <p:cNvSpPr/>
            <p:nvPr/>
          </p:nvSpPr>
          <p:spPr>
            <a:xfrm>
              <a:off x="429402" y="4950827"/>
              <a:ext cx="4175360" cy="30673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chemeClr val="bg1"/>
                  </a:solidFill>
                  <a:latin typeface="Arial" panose="020B0604020202020204" pitchFamily="34" charset="0"/>
                  <a:cs typeface="Arial" panose="020B0604020202020204" pitchFamily="34" charset="0"/>
                </a:rPr>
                <a:t>BOX	</a:t>
              </a:r>
            </a:p>
          </p:txBody>
        </p:sp>
        <p:grpSp>
          <p:nvGrpSpPr>
            <p:cNvPr id="12" name="Gruppierung 35"/>
            <p:cNvGrpSpPr/>
            <p:nvPr/>
          </p:nvGrpSpPr>
          <p:grpSpPr>
            <a:xfrm>
              <a:off x="1386267" y="2826503"/>
              <a:ext cx="6713961" cy="1347206"/>
              <a:chOff x="1386266" y="1874749"/>
              <a:chExt cx="6713961" cy="2735805"/>
            </a:xfrm>
            <a:solidFill>
              <a:srgbClr val="FFFFFF"/>
            </a:solidFill>
          </p:grpSpPr>
          <p:sp>
            <p:nvSpPr>
              <p:cNvPr id="23" name="Pfeil nach unten 36"/>
              <p:cNvSpPr/>
              <p:nvPr/>
            </p:nvSpPr>
            <p:spPr>
              <a:xfrm>
                <a:off x="1386266" y="1874749"/>
                <a:ext cx="287867" cy="273580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24" name="Pfeil nach unten 37"/>
              <p:cNvSpPr/>
              <p:nvPr/>
            </p:nvSpPr>
            <p:spPr>
              <a:xfrm>
                <a:off x="3436805" y="1874749"/>
                <a:ext cx="287867" cy="273580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25" name="Pfeil nach unten 38"/>
              <p:cNvSpPr/>
              <p:nvPr/>
            </p:nvSpPr>
            <p:spPr>
              <a:xfrm>
                <a:off x="5508104" y="1874749"/>
                <a:ext cx="287867" cy="273580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26" name="Pfeil nach unten 39"/>
              <p:cNvSpPr/>
              <p:nvPr/>
            </p:nvSpPr>
            <p:spPr>
              <a:xfrm>
                <a:off x="7812360" y="1874749"/>
                <a:ext cx="287867" cy="273580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sp>
          <p:nvSpPr>
            <p:cNvPr id="13" name="Rechteck 40"/>
            <p:cNvSpPr/>
            <p:nvPr/>
          </p:nvSpPr>
          <p:spPr>
            <a:xfrm>
              <a:off x="423337" y="3045651"/>
              <a:ext cx="2012797" cy="29162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chemeClr val="bg1"/>
                  </a:solidFill>
                  <a:latin typeface="Arial" panose="020B0604020202020204" pitchFamily="34" charset="0"/>
                  <a:cs typeface="Arial" panose="020B0604020202020204" pitchFamily="34" charset="0"/>
                </a:rPr>
                <a:t>BOX	</a:t>
              </a:r>
            </a:p>
          </p:txBody>
        </p:sp>
        <p:sp>
          <p:nvSpPr>
            <p:cNvPr id="14" name="Rechteck 41"/>
            <p:cNvSpPr/>
            <p:nvPr/>
          </p:nvSpPr>
          <p:spPr>
            <a:xfrm>
              <a:off x="2585901" y="3045651"/>
              <a:ext cx="2012797" cy="29162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chemeClr val="bg1"/>
                  </a:solidFill>
                  <a:latin typeface="Arial" panose="020B0604020202020204" pitchFamily="34" charset="0"/>
                  <a:cs typeface="Arial" panose="020B0604020202020204" pitchFamily="34" charset="0"/>
                </a:rPr>
                <a:t>BOX</a:t>
              </a:r>
            </a:p>
          </p:txBody>
        </p:sp>
        <p:sp>
          <p:nvSpPr>
            <p:cNvPr id="15" name="Rechteck 42"/>
            <p:cNvSpPr/>
            <p:nvPr/>
          </p:nvSpPr>
          <p:spPr>
            <a:xfrm>
              <a:off x="4710108" y="3045651"/>
              <a:ext cx="2012797" cy="29162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chemeClr val="bg1"/>
                  </a:solidFill>
                  <a:latin typeface="Arial" panose="020B0604020202020204" pitchFamily="34" charset="0"/>
                  <a:cs typeface="Arial" panose="020B0604020202020204" pitchFamily="34" charset="0"/>
                </a:rPr>
                <a:t>BOX</a:t>
              </a:r>
            </a:p>
          </p:txBody>
        </p:sp>
        <p:sp>
          <p:nvSpPr>
            <p:cNvPr id="16" name="Rechteck 43"/>
            <p:cNvSpPr/>
            <p:nvPr/>
          </p:nvSpPr>
          <p:spPr>
            <a:xfrm>
              <a:off x="6872672" y="3045651"/>
              <a:ext cx="2012797" cy="29162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chemeClr val="bg1"/>
                  </a:solidFill>
                  <a:latin typeface="Arial" panose="020B0604020202020204" pitchFamily="34" charset="0"/>
                  <a:cs typeface="Arial" panose="020B0604020202020204" pitchFamily="34" charset="0"/>
                </a:rPr>
                <a:t>BOX</a:t>
              </a:r>
            </a:p>
          </p:txBody>
        </p:sp>
        <p:sp>
          <p:nvSpPr>
            <p:cNvPr id="17" name="Rechteck 44"/>
            <p:cNvSpPr/>
            <p:nvPr/>
          </p:nvSpPr>
          <p:spPr>
            <a:xfrm>
              <a:off x="423337" y="3410369"/>
              <a:ext cx="2012797" cy="2803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rgbClr val="000000"/>
                  </a:solidFill>
                  <a:latin typeface="Arial" panose="020B0604020202020204" pitchFamily="34" charset="0"/>
                  <a:cs typeface="Arial" panose="020B0604020202020204" pitchFamily="34" charset="0"/>
                </a:rPr>
                <a:t>BOX	</a:t>
              </a:r>
            </a:p>
          </p:txBody>
        </p:sp>
        <p:sp>
          <p:nvSpPr>
            <p:cNvPr id="18" name="Rechteck 45"/>
            <p:cNvSpPr/>
            <p:nvPr/>
          </p:nvSpPr>
          <p:spPr>
            <a:xfrm>
              <a:off x="2585901" y="3410369"/>
              <a:ext cx="2012797" cy="2803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rgbClr val="000000"/>
                  </a:solidFill>
                  <a:latin typeface="Arial" panose="020B0604020202020204" pitchFamily="34" charset="0"/>
                  <a:cs typeface="Arial" panose="020B0604020202020204" pitchFamily="34" charset="0"/>
                </a:rPr>
                <a:t>BOX</a:t>
              </a:r>
            </a:p>
          </p:txBody>
        </p:sp>
        <p:sp>
          <p:nvSpPr>
            <p:cNvPr id="19" name="Rechteck 46"/>
            <p:cNvSpPr/>
            <p:nvPr/>
          </p:nvSpPr>
          <p:spPr>
            <a:xfrm>
              <a:off x="4710108" y="3410369"/>
              <a:ext cx="2012797" cy="2803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rgbClr val="000000"/>
                  </a:solidFill>
                  <a:latin typeface="Arial" panose="020B0604020202020204" pitchFamily="34" charset="0"/>
                  <a:cs typeface="Arial" panose="020B0604020202020204" pitchFamily="34" charset="0"/>
                </a:rPr>
                <a:t>BOX</a:t>
              </a:r>
            </a:p>
          </p:txBody>
        </p:sp>
        <p:sp>
          <p:nvSpPr>
            <p:cNvPr id="20" name="Rechteck 47"/>
            <p:cNvSpPr/>
            <p:nvPr/>
          </p:nvSpPr>
          <p:spPr>
            <a:xfrm>
              <a:off x="6872672" y="3410369"/>
              <a:ext cx="2012797" cy="2803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700" dirty="0">
                  <a:solidFill>
                    <a:srgbClr val="000000"/>
                  </a:solidFill>
                  <a:latin typeface="Arial" panose="020B0604020202020204" pitchFamily="34" charset="0"/>
                  <a:cs typeface="Arial" panose="020B0604020202020204" pitchFamily="34" charset="0"/>
                </a:rPr>
                <a:t>BOX</a:t>
              </a:r>
            </a:p>
          </p:txBody>
        </p:sp>
        <p:sp>
          <p:nvSpPr>
            <p:cNvPr id="21" name="Pfeil nach unten 48"/>
            <p:cNvSpPr/>
            <p:nvPr/>
          </p:nvSpPr>
          <p:spPr>
            <a:xfrm>
              <a:off x="1658809" y="4549441"/>
              <a:ext cx="287867" cy="30844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
          <p:nvSpPr>
            <p:cNvPr id="22" name="Pfeil nach unten 49"/>
            <p:cNvSpPr/>
            <p:nvPr/>
          </p:nvSpPr>
          <p:spPr>
            <a:xfrm>
              <a:off x="7380313" y="4549441"/>
              <a:ext cx="287867" cy="30844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80906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156023" y="2141376"/>
            <a:ext cx="7003440" cy="803145"/>
          </a:xfrm>
        </p:spPr>
        <p:txBody>
          <a:bodyPr/>
          <a:lstStyle/>
          <a:p>
            <a:r>
              <a:rPr lang="it-IT" dirty="0" err="1"/>
              <a:t>Thank</a:t>
            </a:r>
            <a:r>
              <a:rPr lang="it-IT" dirty="0"/>
              <a:t> </a:t>
            </a:r>
            <a:r>
              <a:rPr lang="it-IT" dirty="0" err="1"/>
              <a:t>you</a:t>
            </a:r>
            <a:endParaRPr lang="it-IT" dirty="0"/>
          </a:p>
        </p:txBody>
      </p:sp>
      <p:sp>
        <p:nvSpPr>
          <p:cNvPr id="5" name="Sottotitolo 4"/>
          <p:cNvSpPr>
            <a:spLocks noGrp="1"/>
          </p:cNvSpPr>
          <p:nvPr>
            <p:ph type="subTitle" idx="1"/>
          </p:nvPr>
        </p:nvSpPr>
        <p:spPr>
          <a:xfrm>
            <a:off x="1156022" y="2988487"/>
            <a:ext cx="7003441" cy="328820"/>
          </a:xfrm>
        </p:spPr>
        <p:txBody>
          <a:bodyPr/>
          <a:lstStyle/>
          <a:p>
            <a:r>
              <a:rPr lang="it-IT" dirty="0" err="1"/>
              <a:t>www.reply.com</a:t>
            </a:r>
            <a:endParaRPr lang="it-IT" dirty="0"/>
          </a:p>
        </p:txBody>
      </p:sp>
    </p:spTree>
    <p:extLst>
      <p:ext uri="{BB962C8B-B14F-4D97-AF65-F5344CB8AC3E}">
        <p14:creationId xmlns:p14="http://schemas.microsoft.com/office/powerpoint/2010/main" val="2698837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it-IT" dirty="0"/>
              <a:t>THIS IS THE MAIN GRADIENT COVER</a:t>
            </a:r>
          </a:p>
        </p:txBody>
      </p:sp>
      <p:sp>
        <p:nvSpPr>
          <p:cNvPr id="2" name="Subtitle 1"/>
          <p:cNvSpPr>
            <a:spLocks noGrp="1"/>
          </p:cNvSpPr>
          <p:nvPr>
            <p:ph type="subTitle" idx="1"/>
          </p:nvPr>
        </p:nvSpPr>
        <p:spPr/>
        <p:txBody>
          <a:bodyPr/>
          <a:lstStyle/>
          <a:p>
            <a:r>
              <a:rPr lang="it-IT" dirty="0" err="1">
                <a:solidFill>
                  <a:schemeClr val="bg1"/>
                </a:solidFill>
              </a:rPr>
              <a:t>Name</a:t>
            </a:r>
            <a:r>
              <a:rPr lang="it-IT" dirty="0">
                <a:solidFill>
                  <a:schemeClr val="bg1"/>
                </a:solidFill>
              </a:rPr>
              <a:t>, </a:t>
            </a:r>
            <a:r>
              <a:rPr lang="it-IT" dirty="0" err="1">
                <a:solidFill>
                  <a:schemeClr val="bg1"/>
                </a:solidFill>
              </a:rPr>
              <a:t>Surname</a:t>
            </a:r>
            <a:r>
              <a:rPr lang="it-IT" dirty="0">
                <a:solidFill>
                  <a:schemeClr val="bg1"/>
                </a:solidFill>
              </a:rPr>
              <a:t> | Job Title</a:t>
            </a:r>
          </a:p>
          <a:p>
            <a:endParaRPr lang="it-IT" dirty="0"/>
          </a:p>
        </p:txBody>
      </p:sp>
    </p:spTree>
    <p:extLst>
      <p:ext uri="{BB962C8B-B14F-4D97-AF65-F5344CB8AC3E}">
        <p14:creationId xmlns:p14="http://schemas.microsoft.com/office/powerpoint/2010/main" val="550871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it-IT" dirty="0"/>
              <a:t>COLOUR PALETTE</a:t>
            </a:r>
          </a:p>
        </p:txBody>
      </p:sp>
      <p:sp>
        <p:nvSpPr>
          <p:cNvPr id="10" name="Subtitle 9"/>
          <p:cNvSpPr>
            <a:spLocks noGrp="1"/>
          </p:cNvSpPr>
          <p:nvPr>
            <p:ph type="subTitle" idx="1"/>
          </p:nvPr>
        </p:nvSpPr>
        <p:spPr/>
        <p:txBody>
          <a:bodyPr/>
          <a:lstStyle/>
          <a:p>
            <a:r>
              <a:rPr lang="it-IT" dirty="0"/>
              <a:t>HUES SETUP</a:t>
            </a:r>
          </a:p>
        </p:txBody>
      </p:sp>
      <p:grpSp>
        <p:nvGrpSpPr>
          <p:cNvPr id="7" name="Group 6"/>
          <p:cNvGrpSpPr/>
          <p:nvPr/>
        </p:nvGrpSpPr>
        <p:grpSpPr>
          <a:xfrm>
            <a:off x="499725" y="1129782"/>
            <a:ext cx="3153744" cy="3725247"/>
            <a:chOff x="510610" y="1642580"/>
            <a:chExt cx="3092395" cy="4363585"/>
          </a:xfrm>
        </p:grpSpPr>
        <p:sp>
          <p:nvSpPr>
            <p:cNvPr id="11" name="Rectangle 10"/>
            <p:cNvSpPr/>
            <p:nvPr/>
          </p:nvSpPr>
          <p:spPr>
            <a:xfrm>
              <a:off x="2056695" y="4548521"/>
              <a:ext cx="1457643" cy="1457643"/>
            </a:xfrm>
            <a:prstGeom prst="rect">
              <a:avLst/>
            </a:prstGeom>
            <a:solidFill>
              <a:srgbClr val="B4D0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Rectangle 11"/>
            <p:cNvSpPr/>
            <p:nvPr/>
          </p:nvSpPr>
          <p:spPr>
            <a:xfrm>
              <a:off x="597956" y="3090869"/>
              <a:ext cx="1457643" cy="145764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Rectangle 12"/>
            <p:cNvSpPr/>
            <p:nvPr/>
          </p:nvSpPr>
          <p:spPr>
            <a:xfrm>
              <a:off x="597956" y="1642580"/>
              <a:ext cx="1457643" cy="1457643"/>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Rectangle 13"/>
            <p:cNvSpPr/>
            <p:nvPr/>
          </p:nvSpPr>
          <p:spPr>
            <a:xfrm>
              <a:off x="2056695" y="1642580"/>
              <a:ext cx="1457643" cy="145764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Rectangle 14"/>
            <p:cNvSpPr/>
            <p:nvPr/>
          </p:nvSpPr>
          <p:spPr>
            <a:xfrm>
              <a:off x="2056694" y="3090869"/>
              <a:ext cx="1457643" cy="14576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Rectangle 15"/>
            <p:cNvSpPr/>
            <p:nvPr/>
          </p:nvSpPr>
          <p:spPr>
            <a:xfrm>
              <a:off x="597956" y="4548522"/>
              <a:ext cx="1457643" cy="1457643"/>
            </a:xfrm>
            <a:prstGeom prst="rect">
              <a:avLst/>
            </a:prstGeom>
            <a:solidFill>
              <a:srgbClr val="10A8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16"/>
            <p:cNvSpPr/>
            <p:nvPr/>
          </p:nvSpPr>
          <p:spPr>
            <a:xfrm>
              <a:off x="513724" y="2105930"/>
              <a:ext cx="1626105" cy="576825"/>
            </a:xfrm>
            <a:prstGeom prst="rect">
              <a:avLst/>
            </a:prstGeom>
          </p:spPr>
          <p:txBody>
            <a:bodyPr wrap="square">
              <a:spAutoFit/>
            </a:bodyPr>
            <a:lstStyle/>
            <a:p>
              <a:pPr algn="ctr"/>
              <a:r>
                <a:rPr lang="it-IT" sz="1300" dirty="0"/>
                <a:t>WHITE</a:t>
              </a:r>
            </a:p>
            <a:p>
              <a:pPr algn="ctr"/>
              <a:r>
                <a:rPr lang="it-IT" sz="1300" dirty="0"/>
                <a:t>BACKGROUND</a:t>
              </a:r>
            </a:p>
          </p:txBody>
        </p:sp>
        <p:sp>
          <p:nvSpPr>
            <p:cNvPr id="18" name="Rectangle 17"/>
            <p:cNvSpPr/>
            <p:nvPr/>
          </p:nvSpPr>
          <p:spPr>
            <a:xfrm>
              <a:off x="1972462" y="2134550"/>
              <a:ext cx="1626105" cy="576825"/>
            </a:xfrm>
            <a:prstGeom prst="rect">
              <a:avLst/>
            </a:prstGeom>
          </p:spPr>
          <p:txBody>
            <a:bodyPr wrap="square">
              <a:spAutoFit/>
            </a:bodyPr>
            <a:lstStyle/>
            <a:p>
              <a:pPr algn="ctr"/>
              <a:r>
                <a:rPr lang="it-IT" sz="1300" dirty="0">
                  <a:solidFill>
                    <a:srgbClr val="FFFFFF"/>
                  </a:solidFill>
                </a:rPr>
                <a:t>BLACK</a:t>
              </a:r>
            </a:p>
            <a:p>
              <a:pPr algn="ctr"/>
              <a:r>
                <a:rPr lang="it-IT" sz="1300" dirty="0">
                  <a:solidFill>
                    <a:srgbClr val="FFFFFF"/>
                  </a:solidFill>
                </a:rPr>
                <a:t>TEXT</a:t>
              </a:r>
            </a:p>
          </p:txBody>
        </p:sp>
        <p:sp>
          <p:nvSpPr>
            <p:cNvPr id="19" name="Rectangle 18"/>
            <p:cNvSpPr/>
            <p:nvPr/>
          </p:nvSpPr>
          <p:spPr>
            <a:xfrm>
              <a:off x="522631" y="3573469"/>
              <a:ext cx="1626105" cy="576825"/>
            </a:xfrm>
            <a:prstGeom prst="rect">
              <a:avLst/>
            </a:prstGeom>
          </p:spPr>
          <p:txBody>
            <a:bodyPr wrap="square">
              <a:spAutoFit/>
            </a:bodyPr>
            <a:lstStyle/>
            <a:p>
              <a:pPr algn="ctr"/>
              <a:r>
                <a:rPr lang="it-IT" sz="1300" dirty="0">
                  <a:solidFill>
                    <a:schemeClr val="bg1"/>
                  </a:solidFill>
                </a:rPr>
                <a:t>DARK</a:t>
              </a:r>
            </a:p>
            <a:p>
              <a:pPr algn="ctr"/>
              <a:r>
                <a:rPr lang="it-IT" sz="1300" dirty="0">
                  <a:solidFill>
                    <a:schemeClr val="bg1"/>
                  </a:solidFill>
                </a:rPr>
                <a:t>GREEN</a:t>
              </a:r>
            </a:p>
          </p:txBody>
        </p:sp>
        <p:sp>
          <p:nvSpPr>
            <p:cNvPr id="20" name="Rectangle 19"/>
            <p:cNvSpPr/>
            <p:nvPr/>
          </p:nvSpPr>
          <p:spPr>
            <a:xfrm>
              <a:off x="510610" y="5010445"/>
              <a:ext cx="1626105" cy="811160"/>
            </a:xfrm>
            <a:prstGeom prst="rect">
              <a:avLst/>
            </a:prstGeom>
          </p:spPr>
          <p:txBody>
            <a:bodyPr wrap="square">
              <a:spAutoFit/>
            </a:bodyPr>
            <a:lstStyle/>
            <a:p>
              <a:pPr algn="ctr"/>
              <a:r>
                <a:rPr lang="it-IT" sz="1300" dirty="0">
                  <a:solidFill>
                    <a:schemeClr val="bg1"/>
                  </a:solidFill>
                </a:rPr>
                <a:t>DEEP SURFER</a:t>
              </a:r>
            </a:p>
            <a:p>
              <a:pPr algn="ctr"/>
              <a:r>
                <a:rPr lang="it-IT" sz="1300" dirty="0">
                  <a:solidFill>
                    <a:schemeClr val="bg1"/>
                  </a:solidFill>
                </a:rPr>
                <a:t>TURQUOISE</a:t>
              </a:r>
            </a:p>
            <a:p>
              <a:pPr algn="ctr"/>
              <a:r>
                <a:rPr lang="it-IT" sz="1300" dirty="0">
                  <a:solidFill>
                    <a:schemeClr val="bg1"/>
                  </a:solidFill>
                </a:rPr>
                <a:t>Hyperlink</a:t>
              </a:r>
            </a:p>
          </p:txBody>
        </p:sp>
        <p:sp>
          <p:nvSpPr>
            <p:cNvPr id="21" name="Rectangle 20"/>
            <p:cNvSpPr/>
            <p:nvPr/>
          </p:nvSpPr>
          <p:spPr>
            <a:xfrm>
              <a:off x="1976900" y="3573460"/>
              <a:ext cx="1626105" cy="576825"/>
            </a:xfrm>
            <a:prstGeom prst="rect">
              <a:avLst/>
            </a:prstGeom>
          </p:spPr>
          <p:txBody>
            <a:bodyPr wrap="square">
              <a:spAutoFit/>
            </a:bodyPr>
            <a:lstStyle/>
            <a:p>
              <a:pPr algn="ctr"/>
              <a:r>
                <a:rPr lang="it-IT" sz="1300" dirty="0">
                  <a:solidFill>
                    <a:schemeClr val="bg1"/>
                  </a:solidFill>
                </a:rPr>
                <a:t>BRIGHT</a:t>
              </a:r>
            </a:p>
            <a:p>
              <a:pPr algn="ctr"/>
              <a:r>
                <a:rPr lang="it-IT" sz="1300" dirty="0">
                  <a:solidFill>
                    <a:schemeClr val="bg1"/>
                  </a:solidFill>
                </a:rPr>
                <a:t>GREEN</a:t>
              </a:r>
            </a:p>
          </p:txBody>
        </p:sp>
        <p:sp>
          <p:nvSpPr>
            <p:cNvPr id="22" name="Rectangle 21"/>
            <p:cNvSpPr/>
            <p:nvPr/>
          </p:nvSpPr>
          <p:spPr>
            <a:xfrm>
              <a:off x="1976900" y="5010445"/>
              <a:ext cx="1626105" cy="811160"/>
            </a:xfrm>
            <a:prstGeom prst="rect">
              <a:avLst/>
            </a:prstGeom>
          </p:spPr>
          <p:txBody>
            <a:bodyPr wrap="square">
              <a:spAutoFit/>
            </a:bodyPr>
            <a:lstStyle/>
            <a:p>
              <a:pPr algn="ctr"/>
              <a:r>
                <a:rPr lang="it-IT" sz="1300" dirty="0">
                  <a:solidFill>
                    <a:schemeClr val="bg1"/>
                  </a:solidFill>
                </a:rPr>
                <a:t>DEEP ACID </a:t>
              </a:r>
            </a:p>
            <a:p>
              <a:pPr algn="ctr"/>
              <a:r>
                <a:rPr lang="it-IT" sz="1300" dirty="0">
                  <a:solidFill>
                    <a:schemeClr val="bg1"/>
                  </a:solidFill>
                </a:rPr>
                <a:t>GREEN</a:t>
              </a:r>
            </a:p>
            <a:p>
              <a:pPr algn="ctr"/>
              <a:r>
                <a:rPr lang="it-IT" sz="1300" dirty="0" err="1">
                  <a:solidFill>
                    <a:schemeClr val="bg1"/>
                  </a:solidFill>
                </a:rPr>
                <a:t>Followed</a:t>
              </a:r>
              <a:r>
                <a:rPr lang="it-IT" sz="1300" dirty="0">
                  <a:solidFill>
                    <a:schemeClr val="bg1"/>
                  </a:solidFill>
                </a:rPr>
                <a:t> Hyperlink</a:t>
              </a:r>
            </a:p>
          </p:txBody>
        </p:sp>
      </p:grpSp>
      <p:grpSp>
        <p:nvGrpSpPr>
          <p:cNvPr id="38" name="Group 37"/>
          <p:cNvGrpSpPr/>
          <p:nvPr/>
        </p:nvGrpSpPr>
        <p:grpSpPr>
          <a:xfrm>
            <a:off x="3916894" y="1129782"/>
            <a:ext cx="4625121" cy="3725245"/>
            <a:chOff x="4043282" y="1642580"/>
            <a:chExt cx="4535149" cy="4363583"/>
          </a:xfrm>
        </p:grpSpPr>
        <p:sp>
          <p:nvSpPr>
            <p:cNvPr id="39" name="Rectangle 38"/>
            <p:cNvSpPr/>
            <p:nvPr/>
          </p:nvSpPr>
          <p:spPr>
            <a:xfrm>
              <a:off x="4127514" y="1642580"/>
              <a:ext cx="1457645" cy="145764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Rectangle 39"/>
            <p:cNvSpPr/>
            <p:nvPr/>
          </p:nvSpPr>
          <p:spPr>
            <a:xfrm>
              <a:off x="5578659" y="3090898"/>
              <a:ext cx="1457645" cy="145764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1" name="Rectangle 40"/>
            <p:cNvSpPr/>
            <p:nvPr/>
          </p:nvSpPr>
          <p:spPr>
            <a:xfrm>
              <a:off x="4127514" y="3090898"/>
              <a:ext cx="1457645" cy="145764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2" name="Rectangle 41"/>
            <p:cNvSpPr/>
            <p:nvPr/>
          </p:nvSpPr>
          <p:spPr>
            <a:xfrm>
              <a:off x="4134015" y="4548518"/>
              <a:ext cx="1457645" cy="145764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Rectangle 42"/>
            <p:cNvSpPr/>
            <p:nvPr/>
          </p:nvSpPr>
          <p:spPr>
            <a:xfrm>
              <a:off x="5578659" y="4548518"/>
              <a:ext cx="1457645" cy="145764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4" name="Rectangle 43"/>
            <p:cNvSpPr/>
            <p:nvPr/>
          </p:nvSpPr>
          <p:spPr>
            <a:xfrm>
              <a:off x="7036557" y="4548518"/>
              <a:ext cx="1457645" cy="145764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5" name="Rectangle 44"/>
            <p:cNvSpPr/>
            <p:nvPr/>
          </p:nvSpPr>
          <p:spPr>
            <a:xfrm>
              <a:off x="4052993" y="3573500"/>
              <a:ext cx="1626105" cy="811160"/>
            </a:xfrm>
            <a:prstGeom prst="rect">
              <a:avLst/>
            </a:prstGeom>
          </p:spPr>
          <p:txBody>
            <a:bodyPr wrap="square">
              <a:spAutoFit/>
            </a:bodyPr>
            <a:lstStyle/>
            <a:p>
              <a:pPr algn="ctr"/>
              <a:r>
                <a:rPr lang="it-IT" sz="1300" dirty="0">
                  <a:solidFill>
                    <a:schemeClr val="bg1"/>
                  </a:solidFill>
                </a:rPr>
                <a:t>BRIGHT</a:t>
              </a:r>
            </a:p>
            <a:p>
              <a:pPr algn="ctr"/>
              <a:r>
                <a:rPr lang="it-IT" sz="1300" dirty="0">
                  <a:solidFill>
                    <a:schemeClr val="bg1"/>
                  </a:solidFill>
                </a:rPr>
                <a:t>GREEN</a:t>
              </a:r>
            </a:p>
            <a:p>
              <a:pPr algn="ctr"/>
              <a:r>
                <a:rPr lang="it-IT" sz="1300" dirty="0">
                  <a:solidFill>
                    <a:schemeClr val="bg1"/>
                  </a:solidFill>
                </a:rPr>
                <a:t>Accent 2</a:t>
              </a:r>
            </a:p>
          </p:txBody>
        </p:sp>
        <p:sp>
          <p:nvSpPr>
            <p:cNvPr id="46" name="Rectangle 45"/>
            <p:cNvSpPr/>
            <p:nvPr/>
          </p:nvSpPr>
          <p:spPr>
            <a:xfrm>
              <a:off x="5497679" y="3573500"/>
              <a:ext cx="1626105" cy="811160"/>
            </a:xfrm>
            <a:prstGeom prst="rect">
              <a:avLst/>
            </a:prstGeom>
          </p:spPr>
          <p:txBody>
            <a:bodyPr wrap="square">
              <a:spAutoFit/>
            </a:bodyPr>
            <a:lstStyle/>
            <a:p>
              <a:pPr algn="ctr"/>
              <a:r>
                <a:rPr lang="it-IT" sz="1300" dirty="0">
                  <a:solidFill>
                    <a:schemeClr val="bg1"/>
                  </a:solidFill>
                </a:rPr>
                <a:t>VIVID</a:t>
              </a:r>
            </a:p>
            <a:p>
              <a:pPr algn="ctr"/>
              <a:r>
                <a:rPr lang="it-IT" sz="1300" dirty="0">
                  <a:solidFill>
                    <a:schemeClr val="bg1"/>
                  </a:solidFill>
                </a:rPr>
                <a:t>BLUE</a:t>
              </a:r>
            </a:p>
            <a:p>
              <a:pPr algn="ctr"/>
              <a:r>
                <a:rPr lang="it-IT" sz="1300" dirty="0">
                  <a:solidFill>
                    <a:schemeClr val="bg1"/>
                  </a:solidFill>
                </a:rPr>
                <a:t>Accent 3</a:t>
              </a:r>
            </a:p>
          </p:txBody>
        </p:sp>
        <p:sp>
          <p:nvSpPr>
            <p:cNvPr id="47" name="Rectangle 46"/>
            <p:cNvSpPr/>
            <p:nvPr/>
          </p:nvSpPr>
          <p:spPr>
            <a:xfrm>
              <a:off x="4043283" y="2134550"/>
              <a:ext cx="1626105" cy="811160"/>
            </a:xfrm>
            <a:prstGeom prst="rect">
              <a:avLst/>
            </a:prstGeom>
          </p:spPr>
          <p:txBody>
            <a:bodyPr wrap="square">
              <a:spAutoFit/>
            </a:bodyPr>
            <a:lstStyle/>
            <a:p>
              <a:pPr algn="ctr"/>
              <a:r>
                <a:rPr lang="it-IT" sz="1300" dirty="0">
                  <a:solidFill>
                    <a:schemeClr val="bg1"/>
                  </a:solidFill>
                </a:rPr>
                <a:t>APPLE</a:t>
              </a:r>
            </a:p>
            <a:p>
              <a:pPr algn="ctr"/>
              <a:r>
                <a:rPr lang="it-IT" sz="1300" dirty="0">
                  <a:solidFill>
                    <a:schemeClr val="bg1"/>
                  </a:solidFill>
                </a:rPr>
                <a:t>GREEN</a:t>
              </a:r>
            </a:p>
            <a:p>
              <a:pPr algn="ctr"/>
              <a:r>
                <a:rPr lang="it-IT" sz="1300" dirty="0">
                  <a:solidFill>
                    <a:schemeClr val="bg1"/>
                  </a:solidFill>
                </a:rPr>
                <a:t>Accent 1</a:t>
              </a:r>
            </a:p>
          </p:txBody>
        </p:sp>
        <p:sp>
          <p:nvSpPr>
            <p:cNvPr id="48" name="Rectangle 47"/>
            <p:cNvSpPr/>
            <p:nvPr/>
          </p:nvSpPr>
          <p:spPr>
            <a:xfrm>
              <a:off x="4043282" y="5010444"/>
              <a:ext cx="1626105" cy="811160"/>
            </a:xfrm>
            <a:prstGeom prst="rect">
              <a:avLst/>
            </a:prstGeom>
          </p:spPr>
          <p:txBody>
            <a:bodyPr wrap="square">
              <a:spAutoFit/>
            </a:bodyPr>
            <a:lstStyle/>
            <a:p>
              <a:pPr algn="ctr"/>
              <a:r>
                <a:rPr lang="it-IT" sz="1300" dirty="0">
                  <a:solidFill>
                    <a:schemeClr val="bg1"/>
                  </a:solidFill>
                </a:rPr>
                <a:t>DEEP</a:t>
              </a:r>
            </a:p>
            <a:p>
              <a:pPr algn="ctr"/>
              <a:r>
                <a:rPr lang="it-IT" sz="1300" dirty="0">
                  <a:solidFill>
                    <a:schemeClr val="bg1"/>
                  </a:solidFill>
                </a:rPr>
                <a:t>ROSE</a:t>
              </a:r>
            </a:p>
            <a:p>
              <a:pPr algn="ctr"/>
              <a:r>
                <a:rPr lang="it-IT" sz="1300" dirty="0">
                  <a:solidFill>
                    <a:schemeClr val="bg1"/>
                  </a:solidFill>
                </a:rPr>
                <a:t>Accent 4</a:t>
              </a:r>
            </a:p>
          </p:txBody>
        </p:sp>
        <p:sp>
          <p:nvSpPr>
            <p:cNvPr id="49" name="Rectangle 48"/>
            <p:cNvSpPr/>
            <p:nvPr/>
          </p:nvSpPr>
          <p:spPr>
            <a:xfrm>
              <a:off x="5494428" y="5010444"/>
              <a:ext cx="1626105" cy="811160"/>
            </a:xfrm>
            <a:prstGeom prst="rect">
              <a:avLst/>
            </a:prstGeom>
          </p:spPr>
          <p:txBody>
            <a:bodyPr wrap="square">
              <a:spAutoFit/>
            </a:bodyPr>
            <a:lstStyle/>
            <a:p>
              <a:pPr algn="ctr"/>
              <a:r>
                <a:rPr lang="it-IT" sz="1300" dirty="0">
                  <a:solidFill>
                    <a:schemeClr val="bg1"/>
                  </a:solidFill>
                </a:rPr>
                <a:t>LIGHT </a:t>
              </a:r>
            </a:p>
            <a:p>
              <a:pPr algn="ctr"/>
              <a:r>
                <a:rPr lang="it-IT" sz="1300" dirty="0">
                  <a:solidFill>
                    <a:schemeClr val="bg1"/>
                  </a:solidFill>
                </a:rPr>
                <a:t>RED ROSE</a:t>
              </a:r>
            </a:p>
            <a:p>
              <a:pPr algn="ctr"/>
              <a:r>
                <a:rPr lang="it-IT" sz="1300" dirty="0">
                  <a:solidFill>
                    <a:schemeClr val="bg1"/>
                  </a:solidFill>
                </a:rPr>
                <a:t>Accent 5</a:t>
              </a:r>
            </a:p>
          </p:txBody>
        </p:sp>
        <p:sp>
          <p:nvSpPr>
            <p:cNvPr id="50" name="Rectangle 49"/>
            <p:cNvSpPr/>
            <p:nvPr/>
          </p:nvSpPr>
          <p:spPr>
            <a:xfrm>
              <a:off x="6952326" y="5010444"/>
              <a:ext cx="1626105" cy="811160"/>
            </a:xfrm>
            <a:prstGeom prst="rect">
              <a:avLst/>
            </a:prstGeom>
          </p:spPr>
          <p:txBody>
            <a:bodyPr wrap="square">
              <a:spAutoFit/>
            </a:bodyPr>
            <a:lstStyle/>
            <a:p>
              <a:pPr algn="ctr"/>
              <a:r>
                <a:rPr lang="it-IT" sz="1300" dirty="0">
                  <a:solidFill>
                    <a:schemeClr val="bg1"/>
                  </a:solidFill>
                </a:rPr>
                <a:t>AMBER</a:t>
              </a:r>
            </a:p>
            <a:p>
              <a:pPr algn="ctr"/>
              <a:r>
                <a:rPr lang="it-IT" sz="1300" dirty="0">
                  <a:solidFill>
                    <a:schemeClr val="bg1"/>
                  </a:solidFill>
                </a:rPr>
                <a:t>YELLOW</a:t>
              </a:r>
            </a:p>
            <a:p>
              <a:pPr algn="ctr"/>
              <a:r>
                <a:rPr lang="it-IT" sz="1300" dirty="0">
                  <a:solidFill>
                    <a:schemeClr val="bg1"/>
                  </a:solidFill>
                </a:rPr>
                <a:t>Accent 6</a:t>
              </a:r>
            </a:p>
          </p:txBody>
        </p:sp>
      </p:grpSp>
    </p:spTree>
    <p:extLst>
      <p:ext uri="{BB962C8B-B14F-4D97-AF65-F5344CB8AC3E}">
        <p14:creationId xmlns:p14="http://schemas.microsoft.com/office/powerpoint/2010/main" val="2041587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it-IT" dirty="0"/>
              <a:t>TEXT STYLES</a:t>
            </a:r>
          </a:p>
        </p:txBody>
      </p:sp>
      <p:sp>
        <p:nvSpPr>
          <p:cNvPr id="10" name="Subtitle 9"/>
          <p:cNvSpPr>
            <a:spLocks noGrp="1"/>
          </p:cNvSpPr>
          <p:nvPr>
            <p:ph type="subTitle" idx="1"/>
          </p:nvPr>
        </p:nvSpPr>
        <p:spPr/>
        <p:txBody>
          <a:bodyPr/>
          <a:lstStyle/>
          <a:p>
            <a:r>
              <a:rPr lang="it-IT" dirty="0"/>
              <a:t>MAIN </a:t>
            </a:r>
            <a:r>
              <a:rPr lang="it-IT" dirty="0" err="1"/>
              <a:t>directions</a:t>
            </a:r>
            <a:endParaRPr lang="it-IT" dirty="0"/>
          </a:p>
        </p:txBody>
      </p:sp>
      <p:sp>
        <p:nvSpPr>
          <p:cNvPr id="8" name="Text Placeholder 7"/>
          <p:cNvSpPr>
            <a:spLocks noGrp="1"/>
          </p:cNvSpPr>
          <p:nvPr>
            <p:ph type="body" sz="quarter" idx="4294967295"/>
          </p:nvPr>
        </p:nvSpPr>
        <p:spPr>
          <a:xfrm>
            <a:off x="541324" y="1101725"/>
            <a:ext cx="8310068" cy="3041650"/>
          </a:xfrm>
        </p:spPr>
        <p:txBody>
          <a:bodyPr/>
          <a:lstStyle/>
          <a:p>
            <a:pPr>
              <a:buClr>
                <a:schemeClr val="tx2"/>
              </a:buClr>
              <a:buSzPct val="130000"/>
            </a:pPr>
            <a:r>
              <a:rPr lang="de-DE" sz="1400" kern="0" dirty="0">
                <a:solidFill>
                  <a:schemeClr val="tx2"/>
                </a:solidFill>
                <a:cs typeface="Proxima Nova Regular"/>
              </a:rPr>
              <a:t>TITLE</a:t>
            </a:r>
            <a:r>
              <a:rPr lang="de-DE" sz="1400" kern="0" dirty="0">
                <a:solidFill>
                  <a:sysClr val="window" lastClr="FFFFFF"/>
                </a:solidFill>
                <a:cs typeface="Proxima Nova Regular"/>
              </a:rPr>
              <a:t> </a:t>
            </a:r>
            <a:r>
              <a:rPr lang="de-DE" sz="1400" kern="0" dirty="0">
                <a:solidFill>
                  <a:schemeClr val="tx2"/>
                </a:solidFill>
                <a:cs typeface="Proxima Nova Regular"/>
              </a:rPr>
              <a:t>ON THE COVER SLIDE </a:t>
            </a:r>
          </a:p>
          <a:p>
            <a:pPr>
              <a:buClr>
                <a:schemeClr val="tx2"/>
              </a:buClr>
              <a:buSzPct val="130000"/>
            </a:pPr>
            <a:r>
              <a:rPr lang="de-DE" sz="1400" kern="0" dirty="0" err="1">
                <a:cs typeface="Proxima Nova Regular"/>
              </a:rPr>
              <a:t>is</a:t>
            </a:r>
            <a:r>
              <a:rPr lang="de-DE" sz="1400" kern="0" dirty="0">
                <a:cs typeface="Proxima Nova Regular"/>
              </a:rPr>
              <a:t> </a:t>
            </a:r>
            <a:r>
              <a:rPr lang="de-DE" sz="1400" kern="0" dirty="0" err="1">
                <a:cs typeface="Proxima Nova Regular"/>
              </a:rPr>
              <a:t>left</a:t>
            </a:r>
            <a:r>
              <a:rPr lang="de-DE" sz="1400" kern="0" dirty="0">
                <a:cs typeface="Proxima Nova Regular"/>
              </a:rPr>
              <a:t> </a:t>
            </a:r>
            <a:r>
              <a:rPr lang="de-DE" sz="1400" kern="0" dirty="0" err="1">
                <a:cs typeface="Proxima Nova Regular"/>
              </a:rPr>
              <a:t>aligned</a:t>
            </a:r>
            <a:r>
              <a:rPr lang="de-DE" sz="1400" kern="0" dirty="0">
                <a:cs typeface="Proxima Nova Regular"/>
              </a:rPr>
              <a:t> </a:t>
            </a:r>
            <a:r>
              <a:rPr lang="de-DE" sz="1400" kern="0" dirty="0" err="1">
                <a:cs typeface="Proxima Nova Regular"/>
              </a:rPr>
              <a:t>and</a:t>
            </a:r>
            <a:r>
              <a:rPr lang="de-DE" sz="1400" kern="0" dirty="0">
                <a:cs typeface="Proxima Nova Regular"/>
              </a:rPr>
              <a:t> </a:t>
            </a:r>
            <a:r>
              <a:rPr lang="de-DE" sz="1400" kern="0" dirty="0" err="1">
                <a:cs typeface="Proxima Nova Regular"/>
              </a:rPr>
              <a:t>uses</a:t>
            </a:r>
            <a:r>
              <a:rPr lang="de-DE" sz="1400" kern="0" dirty="0">
                <a:cs typeface="Proxima Nova Regular"/>
              </a:rPr>
              <a:t> WHITE </a:t>
            </a:r>
            <a:r>
              <a:rPr lang="de-DE" sz="1400" kern="0" dirty="0" err="1">
                <a:cs typeface="Proxima Nova Regular"/>
              </a:rPr>
              <a:t>font</a:t>
            </a:r>
            <a:r>
              <a:rPr lang="de-DE" sz="1400" kern="0" dirty="0">
                <a:cs typeface="Proxima Nova Regular"/>
              </a:rPr>
              <a:t> ARIAL BLACK 60pt </a:t>
            </a:r>
            <a:r>
              <a:rPr lang="de-DE" sz="1400" kern="0" dirty="0" err="1">
                <a:cs typeface="Proxima Nova Regular"/>
              </a:rPr>
              <a:t>capitalized</a:t>
            </a:r>
            <a:r>
              <a:rPr lang="de-DE" sz="1400" kern="0" dirty="0">
                <a:cs typeface="Proxima Nova Regular"/>
              </a:rPr>
              <a:t>.</a:t>
            </a:r>
            <a:endParaRPr lang="de-DE" sz="100" kern="0" dirty="0">
              <a:cs typeface="Proxima Nova Regular"/>
            </a:endParaRPr>
          </a:p>
          <a:p>
            <a:pPr>
              <a:buClr>
                <a:schemeClr val="tx2"/>
              </a:buClr>
              <a:buSzPct val="130000"/>
            </a:pPr>
            <a:r>
              <a:rPr lang="de-DE" sz="1400" kern="0" dirty="0">
                <a:solidFill>
                  <a:schemeClr val="tx2"/>
                </a:solidFill>
                <a:cs typeface="Proxima Nova Regular"/>
              </a:rPr>
              <a:t>SUBTITLE</a:t>
            </a:r>
            <a:r>
              <a:rPr lang="de-DE" sz="1400" kern="0" dirty="0">
                <a:solidFill>
                  <a:sysClr val="window" lastClr="FFFFFF"/>
                </a:solidFill>
                <a:cs typeface="Proxima Nova Regular"/>
              </a:rPr>
              <a:t> </a:t>
            </a:r>
            <a:r>
              <a:rPr lang="de-DE" sz="1400" kern="0" dirty="0">
                <a:solidFill>
                  <a:schemeClr val="tx2"/>
                </a:solidFill>
                <a:cs typeface="Proxima Nova Regular"/>
              </a:rPr>
              <a:t>ON THE COVER SLIDE </a:t>
            </a:r>
          </a:p>
          <a:p>
            <a:pPr>
              <a:buClr>
                <a:schemeClr val="tx2"/>
              </a:buClr>
              <a:buSzPct val="130000"/>
            </a:pPr>
            <a:r>
              <a:rPr lang="de-DE" sz="1400" kern="0" dirty="0" err="1">
                <a:cs typeface="Proxima Nova Regular"/>
              </a:rPr>
              <a:t>is</a:t>
            </a:r>
            <a:r>
              <a:rPr lang="de-DE" sz="1400" kern="0" dirty="0">
                <a:cs typeface="Proxima Nova Regular"/>
              </a:rPr>
              <a:t> </a:t>
            </a:r>
            <a:r>
              <a:rPr lang="de-DE" sz="1400" kern="0" dirty="0" err="1">
                <a:cs typeface="Proxima Nova Regular"/>
              </a:rPr>
              <a:t>left</a:t>
            </a:r>
            <a:r>
              <a:rPr lang="de-DE" sz="1400" kern="0" dirty="0">
                <a:cs typeface="Proxima Nova Regular"/>
              </a:rPr>
              <a:t> </a:t>
            </a:r>
            <a:r>
              <a:rPr lang="de-DE" sz="1400" kern="0" dirty="0" err="1">
                <a:cs typeface="Proxima Nova Regular"/>
              </a:rPr>
              <a:t>aligned</a:t>
            </a:r>
            <a:r>
              <a:rPr lang="de-DE" sz="1400" kern="0" dirty="0">
                <a:cs typeface="Proxima Nova Regular"/>
              </a:rPr>
              <a:t> </a:t>
            </a:r>
            <a:r>
              <a:rPr lang="de-DE" sz="1400" kern="0" dirty="0" err="1">
                <a:cs typeface="Proxima Nova Regular"/>
              </a:rPr>
              <a:t>and</a:t>
            </a:r>
            <a:r>
              <a:rPr lang="de-DE" sz="1400" kern="0" dirty="0">
                <a:cs typeface="Proxima Nova Regular"/>
              </a:rPr>
              <a:t> </a:t>
            </a:r>
            <a:r>
              <a:rPr lang="de-DE" sz="1400" kern="0" dirty="0" err="1">
                <a:cs typeface="Proxima Nova Regular"/>
              </a:rPr>
              <a:t>uses</a:t>
            </a:r>
            <a:r>
              <a:rPr lang="de-DE" sz="1400" kern="0" dirty="0">
                <a:cs typeface="Proxima Nova Regular"/>
              </a:rPr>
              <a:t> WHITE </a:t>
            </a:r>
            <a:r>
              <a:rPr lang="de-DE" sz="1400" kern="0" dirty="0" err="1">
                <a:cs typeface="Proxima Nova Regular"/>
              </a:rPr>
              <a:t>font</a:t>
            </a:r>
            <a:r>
              <a:rPr lang="de-DE" sz="1400" kern="0" dirty="0">
                <a:cs typeface="Proxima Nova Regular"/>
              </a:rPr>
              <a:t> ARIAL 18pt.</a:t>
            </a:r>
          </a:p>
          <a:p>
            <a:pPr>
              <a:buClr>
                <a:schemeClr val="tx2"/>
              </a:buClr>
              <a:buSzPct val="130000"/>
            </a:pPr>
            <a:r>
              <a:rPr lang="de-DE" sz="1400" kern="0" dirty="0">
                <a:solidFill>
                  <a:schemeClr val="tx2"/>
                </a:solidFill>
                <a:cs typeface="Proxima Nova Regular"/>
              </a:rPr>
              <a:t>TITLE</a:t>
            </a:r>
            <a:r>
              <a:rPr lang="de-DE" sz="1400" kern="0" dirty="0">
                <a:solidFill>
                  <a:sysClr val="window" lastClr="FFFFFF"/>
                </a:solidFill>
                <a:cs typeface="Proxima Nova Regular"/>
              </a:rPr>
              <a:t> </a:t>
            </a:r>
            <a:r>
              <a:rPr lang="de-DE" sz="1400" kern="0" dirty="0">
                <a:solidFill>
                  <a:schemeClr val="tx2"/>
                </a:solidFill>
                <a:cs typeface="Proxima Nova Regular"/>
              </a:rPr>
              <a:t>ON THE CONTENT SLIDE </a:t>
            </a:r>
          </a:p>
          <a:p>
            <a:pPr>
              <a:buClr>
                <a:schemeClr val="tx2"/>
              </a:buClr>
              <a:buSzPct val="130000"/>
            </a:pPr>
            <a:r>
              <a:rPr lang="de-DE" sz="1400" kern="0" dirty="0" err="1">
                <a:solidFill>
                  <a:srgbClr val="000000"/>
                </a:solidFill>
                <a:cs typeface="Proxima Nova Regular"/>
              </a:rPr>
              <a:t>is</a:t>
            </a:r>
            <a:r>
              <a:rPr lang="de-DE" sz="1400" kern="0" dirty="0">
                <a:solidFill>
                  <a:srgbClr val="000000"/>
                </a:solidFill>
                <a:cs typeface="Proxima Nova Regular"/>
              </a:rPr>
              <a:t> in a top </a:t>
            </a:r>
            <a:r>
              <a:rPr lang="de-DE" sz="1400" kern="0" dirty="0" err="1">
                <a:solidFill>
                  <a:srgbClr val="000000"/>
                </a:solidFill>
                <a:cs typeface="Proxima Nova Regular"/>
              </a:rPr>
              <a:t>centered</a:t>
            </a:r>
            <a:r>
              <a:rPr lang="de-DE" sz="1400" kern="0" dirty="0">
                <a:solidFill>
                  <a:srgbClr val="000000"/>
                </a:solidFill>
                <a:cs typeface="Proxima Nova Regular"/>
              </a:rPr>
              <a:t> </a:t>
            </a:r>
            <a:r>
              <a:rPr lang="de-DE" sz="1400" kern="0" dirty="0" err="1">
                <a:solidFill>
                  <a:srgbClr val="000000"/>
                </a:solidFill>
                <a:cs typeface="Proxima Nova Regular"/>
              </a:rPr>
              <a:t>position</a:t>
            </a:r>
            <a:r>
              <a:rPr lang="de-DE" sz="1400" kern="0" dirty="0">
                <a:solidFill>
                  <a:srgbClr val="000000"/>
                </a:solidFill>
                <a:cs typeface="Proxima Nova Regular"/>
              </a:rPr>
              <a:t> </a:t>
            </a:r>
            <a:r>
              <a:rPr lang="de-DE" sz="1400" kern="0" dirty="0" err="1">
                <a:solidFill>
                  <a:srgbClr val="000000"/>
                </a:solidFill>
                <a:cs typeface="Proxima Nova Regular"/>
              </a:rPr>
              <a:t>and</a:t>
            </a:r>
            <a:r>
              <a:rPr lang="de-DE" sz="1400" kern="0" dirty="0">
                <a:solidFill>
                  <a:srgbClr val="000000"/>
                </a:solidFill>
                <a:cs typeface="Proxima Nova Regular"/>
              </a:rPr>
              <a:t> </a:t>
            </a:r>
            <a:r>
              <a:rPr lang="de-DE" sz="1400" kern="0" dirty="0" err="1">
                <a:solidFill>
                  <a:srgbClr val="000000"/>
                </a:solidFill>
                <a:cs typeface="Proxima Nova Regular"/>
              </a:rPr>
              <a:t>uses</a:t>
            </a:r>
            <a:r>
              <a:rPr lang="de-DE" sz="1400" kern="0" dirty="0">
                <a:solidFill>
                  <a:srgbClr val="000000"/>
                </a:solidFill>
                <a:cs typeface="Proxima Nova Regular"/>
              </a:rPr>
              <a:t> BLACK </a:t>
            </a:r>
            <a:r>
              <a:rPr lang="de-DE" sz="1400" kern="0" dirty="0" err="1">
                <a:solidFill>
                  <a:srgbClr val="000000"/>
                </a:solidFill>
                <a:cs typeface="Proxima Nova Regular"/>
              </a:rPr>
              <a:t>font</a:t>
            </a:r>
            <a:r>
              <a:rPr lang="de-DE" sz="1400" kern="0" dirty="0">
                <a:solidFill>
                  <a:srgbClr val="000000"/>
                </a:solidFill>
                <a:cs typeface="Proxima Nova Regular"/>
              </a:rPr>
              <a:t> ARIAL BLACK 32pt </a:t>
            </a:r>
            <a:r>
              <a:rPr lang="de-DE" sz="1400" kern="0" dirty="0" err="1">
                <a:solidFill>
                  <a:srgbClr val="000000"/>
                </a:solidFill>
                <a:cs typeface="Proxima Nova Regular"/>
              </a:rPr>
              <a:t>capitalized</a:t>
            </a:r>
            <a:r>
              <a:rPr lang="de-DE" sz="1400" kern="0" dirty="0">
                <a:solidFill>
                  <a:srgbClr val="000000"/>
                </a:solidFill>
                <a:cs typeface="Proxima Nova Regular"/>
              </a:rPr>
              <a:t>. </a:t>
            </a:r>
          </a:p>
          <a:p>
            <a:pPr>
              <a:buClr>
                <a:schemeClr val="tx2"/>
              </a:buClr>
              <a:buSzPct val="130000"/>
            </a:pPr>
            <a:r>
              <a:rPr lang="de-DE" sz="1400" kern="0" dirty="0">
                <a:solidFill>
                  <a:schemeClr val="tx2"/>
                </a:solidFill>
                <a:cs typeface="Proxima Nova Regular"/>
              </a:rPr>
              <a:t>SUBTITLE</a:t>
            </a:r>
            <a:r>
              <a:rPr lang="de-DE" sz="1400" kern="0" dirty="0">
                <a:solidFill>
                  <a:sysClr val="window" lastClr="FFFFFF"/>
                </a:solidFill>
                <a:cs typeface="Proxima Nova Regular"/>
              </a:rPr>
              <a:t> </a:t>
            </a:r>
            <a:r>
              <a:rPr lang="de-DE" sz="1400" kern="0" dirty="0">
                <a:solidFill>
                  <a:schemeClr val="tx2"/>
                </a:solidFill>
                <a:cs typeface="Proxima Nova Regular"/>
              </a:rPr>
              <a:t>ON THE CONTENT SLIDE </a:t>
            </a:r>
          </a:p>
          <a:p>
            <a:pPr>
              <a:buClr>
                <a:schemeClr val="tx2"/>
              </a:buClr>
              <a:buSzPct val="130000"/>
            </a:pPr>
            <a:r>
              <a:rPr lang="de-DE" sz="1400" kern="0" dirty="0" err="1">
                <a:solidFill>
                  <a:srgbClr val="000000"/>
                </a:solidFill>
                <a:cs typeface="Proxima Nova Regular"/>
              </a:rPr>
              <a:t>is</a:t>
            </a:r>
            <a:r>
              <a:rPr lang="de-DE" sz="1400" kern="0" dirty="0">
                <a:solidFill>
                  <a:srgbClr val="000000"/>
                </a:solidFill>
                <a:cs typeface="Proxima Nova Regular"/>
              </a:rPr>
              <a:t> </a:t>
            </a:r>
            <a:r>
              <a:rPr lang="de-DE" sz="1400" kern="0" dirty="0" err="1">
                <a:solidFill>
                  <a:srgbClr val="000000"/>
                </a:solidFill>
                <a:cs typeface="Proxima Nova Regular"/>
              </a:rPr>
              <a:t>centered</a:t>
            </a:r>
            <a:r>
              <a:rPr lang="de-DE" sz="1400" kern="0" dirty="0">
                <a:solidFill>
                  <a:srgbClr val="000000"/>
                </a:solidFill>
                <a:cs typeface="Proxima Nova Regular"/>
              </a:rPr>
              <a:t> </a:t>
            </a:r>
            <a:r>
              <a:rPr lang="de-DE" sz="1400" kern="0" dirty="0" err="1">
                <a:solidFill>
                  <a:srgbClr val="000000"/>
                </a:solidFill>
                <a:cs typeface="Proxima Nova Regular"/>
              </a:rPr>
              <a:t>immediately</a:t>
            </a:r>
            <a:r>
              <a:rPr lang="de-DE" sz="1400" kern="0" dirty="0">
                <a:solidFill>
                  <a:srgbClr val="000000"/>
                </a:solidFill>
                <a:cs typeface="Proxima Nova Regular"/>
              </a:rPr>
              <a:t> </a:t>
            </a:r>
            <a:r>
              <a:rPr lang="de-DE" sz="1400" kern="0" dirty="0" err="1">
                <a:solidFill>
                  <a:srgbClr val="000000"/>
                </a:solidFill>
                <a:cs typeface="Proxima Nova Regular"/>
              </a:rPr>
              <a:t>below</a:t>
            </a:r>
            <a:r>
              <a:rPr lang="de-DE" sz="1400" kern="0" dirty="0">
                <a:solidFill>
                  <a:srgbClr val="000000"/>
                </a:solidFill>
                <a:cs typeface="Proxima Nova Regular"/>
              </a:rPr>
              <a:t> </a:t>
            </a:r>
            <a:r>
              <a:rPr lang="de-DE" sz="1400" kern="0" dirty="0" err="1">
                <a:solidFill>
                  <a:srgbClr val="000000"/>
                </a:solidFill>
                <a:cs typeface="Proxima Nova Regular"/>
              </a:rPr>
              <a:t>the</a:t>
            </a:r>
            <a:r>
              <a:rPr lang="de-DE" sz="1400" kern="0" dirty="0">
                <a:solidFill>
                  <a:srgbClr val="000000"/>
                </a:solidFill>
                <a:cs typeface="Proxima Nova Regular"/>
              </a:rPr>
              <a:t> title </a:t>
            </a:r>
            <a:r>
              <a:rPr lang="de-DE" sz="1400" kern="0" dirty="0" err="1">
                <a:solidFill>
                  <a:srgbClr val="000000"/>
                </a:solidFill>
                <a:cs typeface="Proxima Nova Regular"/>
              </a:rPr>
              <a:t>and</a:t>
            </a:r>
            <a:r>
              <a:rPr lang="de-DE" sz="1400" kern="0" dirty="0">
                <a:solidFill>
                  <a:srgbClr val="000000"/>
                </a:solidFill>
                <a:cs typeface="Proxima Nova Regular"/>
              </a:rPr>
              <a:t> </a:t>
            </a:r>
            <a:r>
              <a:rPr lang="de-DE" sz="1400" kern="0" dirty="0" err="1">
                <a:solidFill>
                  <a:srgbClr val="000000"/>
                </a:solidFill>
                <a:cs typeface="Proxima Nova Regular"/>
              </a:rPr>
              <a:t>uses</a:t>
            </a:r>
            <a:r>
              <a:rPr lang="de-DE" sz="1400" kern="0" dirty="0">
                <a:solidFill>
                  <a:srgbClr val="000000"/>
                </a:solidFill>
                <a:cs typeface="Proxima Nova Regular"/>
              </a:rPr>
              <a:t> BLACK </a:t>
            </a:r>
            <a:r>
              <a:rPr lang="de-DE" sz="1400" kern="0" dirty="0" err="1">
                <a:solidFill>
                  <a:srgbClr val="000000"/>
                </a:solidFill>
                <a:cs typeface="Proxima Nova Regular"/>
              </a:rPr>
              <a:t>font</a:t>
            </a:r>
            <a:r>
              <a:rPr lang="de-DE" sz="1400" kern="0" dirty="0">
                <a:solidFill>
                  <a:srgbClr val="000000"/>
                </a:solidFill>
                <a:cs typeface="Proxima Nova Regular"/>
              </a:rPr>
              <a:t> ARIAL BLACK 16pt </a:t>
            </a:r>
            <a:r>
              <a:rPr lang="de-DE" sz="1400" kern="0" dirty="0" err="1">
                <a:solidFill>
                  <a:srgbClr val="000000"/>
                </a:solidFill>
                <a:cs typeface="Proxima Nova Regular"/>
              </a:rPr>
              <a:t>capitalized</a:t>
            </a:r>
            <a:r>
              <a:rPr lang="de-DE" sz="1400" kern="0" dirty="0">
                <a:solidFill>
                  <a:srgbClr val="000000"/>
                </a:solidFill>
                <a:cs typeface="Proxima Nova Regular"/>
              </a:rPr>
              <a:t>.</a:t>
            </a:r>
          </a:p>
          <a:p>
            <a:pPr>
              <a:buClr>
                <a:schemeClr val="tx2"/>
              </a:buClr>
              <a:buSzPct val="130000"/>
            </a:pPr>
            <a:r>
              <a:rPr lang="it-IT" sz="1400" kern="0" dirty="0">
                <a:solidFill>
                  <a:schemeClr val="tx2"/>
                </a:solidFill>
                <a:cs typeface="Proxima Nova Regular"/>
              </a:rPr>
              <a:t>BASIC TEXT </a:t>
            </a:r>
          </a:p>
          <a:p>
            <a:pPr>
              <a:buClr>
                <a:schemeClr val="tx2"/>
              </a:buClr>
              <a:buSzPct val="130000"/>
            </a:pPr>
            <a:r>
              <a:rPr lang="de-DE" sz="1400" kern="0" dirty="0" err="1">
                <a:solidFill>
                  <a:srgbClr val="000000"/>
                </a:solidFill>
                <a:cs typeface="Proxima Nova Regular"/>
              </a:rPr>
              <a:t>is</a:t>
            </a:r>
            <a:r>
              <a:rPr lang="de-DE" sz="1400" kern="0" dirty="0">
                <a:solidFill>
                  <a:srgbClr val="000000"/>
                </a:solidFill>
                <a:cs typeface="Proxima Nova Regular"/>
              </a:rPr>
              <a:t> </a:t>
            </a:r>
            <a:r>
              <a:rPr lang="de-DE" sz="1400" kern="0" dirty="0" err="1">
                <a:solidFill>
                  <a:srgbClr val="000000"/>
                </a:solidFill>
                <a:cs typeface="Proxima Nova Regular"/>
              </a:rPr>
              <a:t>left</a:t>
            </a:r>
            <a:r>
              <a:rPr lang="de-DE" sz="1400" kern="0" dirty="0">
                <a:solidFill>
                  <a:srgbClr val="000000"/>
                </a:solidFill>
                <a:cs typeface="Proxima Nova Regular"/>
              </a:rPr>
              <a:t> </a:t>
            </a:r>
            <a:r>
              <a:rPr lang="de-DE" sz="1400" kern="0" dirty="0" err="1">
                <a:solidFill>
                  <a:srgbClr val="000000"/>
                </a:solidFill>
                <a:cs typeface="Proxima Nova Regular"/>
              </a:rPr>
              <a:t>aligned</a:t>
            </a:r>
            <a:r>
              <a:rPr lang="de-DE" sz="1400" kern="0" dirty="0">
                <a:solidFill>
                  <a:srgbClr val="000000"/>
                </a:solidFill>
                <a:cs typeface="Proxima Nova Regular"/>
              </a:rPr>
              <a:t> </a:t>
            </a:r>
            <a:r>
              <a:rPr lang="de-DE" sz="1400" kern="0" dirty="0" err="1">
                <a:solidFill>
                  <a:srgbClr val="000000"/>
                </a:solidFill>
                <a:cs typeface="Proxima Nova Regular"/>
              </a:rPr>
              <a:t>and</a:t>
            </a:r>
            <a:r>
              <a:rPr lang="de-DE" sz="1400" kern="0" dirty="0">
                <a:solidFill>
                  <a:srgbClr val="000000"/>
                </a:solidFill>
                <a:cs typeface="Proxima Nova Regular"/>
              </a:rPr>
              <a:t> </a:t>
            </a:r>
            <a:r>
              <a:rPr lang="de-DE" sz="1400" kern="0" dirty="0" err="1">
                <a:solidFill>
                  <a:srgbClr val="000000"/>
                </a:solidFill>
                <a:cs typeface="Proxima Nova Regular"/>
              </a:rPr>
              <a:t>uses</a:t>
            </a:r>
            <a:r>
              <a:rPr lang="de-DE" sz="1400" kern="0" dirty="0">
                <a:solidFill>
                  <a:srgbClr val="000000"/>
                </a:solidFill>
                <a:cs typeface="Proxima Nova Regular"/>
              </a:rPr>
              <a:t> BLACK </a:t>
            </a:r>
            <a:r>
              <a:rPr lang="de-DE" sz="1400" kern="0" dirty="0" err="1">
                <a:solidFill>
                  <a:srgbClr val="000000"/>
                </a:solidFill>
                <a:cs typeface="Proxima Nova Regular"/>
              </a:rPr>
              <a:t>font</a:t>
            </a:r>
            <a:r>
              <a:rPr lang="de-DE" sz="1400" kern="0" dirty="0">
                <a:solidFill>
                  <a:srgbClr val="000000"/>
                </a:solidFill>
                <a:cs typeface="Proxima Nova Regular"/>
              </a:rPr>
              <a:t> ARIAL 18pt, </a:t>
            </a:r>
            <a:r>
              <a:rPr lang="de-DE" sz="1400" kern="0" dirty="0" err="1">
                <a:solidFill>
                  <a:srgbClr val="000000"/>
                </a:solidFill>
                <a:cs typeface="Proxima Nova Regular"/>
              </a:rPr>
              <a:t>as</a:t>
            </a:r>
            <a:r>
              <a:rPr lang="de-DE" sz="1400" kern="0" dirty="0">
                <a:solidFill>
                  <a:srgbClr val="000000"/>
                </a:solidFill>
                <a:cs typeface="Proxima Nova Regular"/>
              </a:rPr>
              <a:t> </a:t>
            </a:r>
            <a:r>
              <a:rPr lang="de-DE" sz="1400" kern="0" dirty="0" err="1">
                <a:solidFill>
                  <a:srgbClr val="000000"/>
                </a:solidFill>
                <a:cs typeface="Proxima Nova Regular"/>
              </a:rPr>
              <a:t>standard</a:t>
            </a:r>
            <a:r>
              <a:rPr lang="de-DE" sz="1400" kern="0" dirty="0">
                <a:solidFill>
                  <a:srgbClr val="000000"/>
                </a:solidFill>
                <a:cs typeface="Proxima Nova Regular"/>
              </a:rPr>
              <a:t>, </a:t>
            </a:r>
            <a:r>
              <a:rPr lang="de-DE" sz="1400" kern="0" dirty="0" err="1">
                <a:solidFill>
                  <a:srgbClr val="000000"/>
                </a:solidFill>
                <a:cs typeface="Proxima Nova Regular"/>
              </a:rPr>
              <a:t>that</a:t>
            </a:r>
            <a:r>
              <a:rPr lang="de-DE" sz="1400" kern="0" dirty="0">
                <a:solidFill>
                  <a:srgbClr val="000000"/>
                </a:solidFill>
                <a:cs typeface="Proxima Nova Regular"/>
              </a:rPr>
              <a:t> </a:t>
            </a:r>
            <a:r>
              <a:rPr lang="de-DE" sz="1400" kern="0" dirty="0" err="1">
                <a:solidFill>
                  <a:srgbClr val="000000"/>
                </a:solidFill>
                <a:cs typeface="Proxima Nova Regular"/>
              </a:rPr>
              <a:t>can</a:t>
            </a:r>
            <a:r>
              <a:rPr lang="de-DE" sz="1400" kern="0" dirty="0">
                <a:solidFill>
                  <a:srgbClr val="000000"/>
                </a:solidFill>
                <a:cs typeface="Proxima Nova Regular"/>
              </a:rPr>
              <a:t> </a:t>
            </a:r>
            <a:r>
              <a:rPr lang="de-DE" sz="1400" kern="0" dirty="0" err="1">
                <a:solidFill>
                  <a:srgbClr val="000000"/>
                </a:solidFill>
                <a:cs typeface="Proxima Nova Regular"/>
              </a:rPr>
              <a:t>be</a:t>
            </a:r>
            <a:r>
              <a:rPr lang="de-DE" sz="1400" kern="0" dirty="0">
                <a:solidFill>
                  <a:srgbClr val="000000"/>
                </a:solidFill>
                <a:cs typeface="Proxima Nova Regular"/>
              </a:rPr>
              <a:t> </a:t>
            </a:r>
            <a:r>
              <a:rPr lang="de-DE" sz="1400" kern="0" dirty="0" err="1">
                <a:solidFill>
                  <a:srgbClr val="000000"/>
                </a:solidFill>
                <a:cs typeface="Proxima Nova Regular"/>
              </a:rPr>
              <a:t>reduced</a:t>
            </a:r>
            <a:r>
              <a:rPr lang="de-DE" sz="1400" kern="0" dirty="0">
                <a:solidFill>
                  <a:srgbClr val="000000"/>
                </a:solidFill>
                <a:cs typeface="Proxima Nova Regular"/>
              </a:rPr>
              <a:t> down </a:t>
            </a:r>
            <a:r>
              <a:rPr lang="de-DE" sz="1400" kern="0" dirty="0" err="1">
                <a:solidFill>
                  <a:srgbClr val="000000"/>
                </a:solidFill>
                <a:cs typeface="Proxima Nova Regular"/>
              </a:rPr>
              <a:t>to</a:t>
            </a:r>
            <a:r>
              <a:rPr lang="de-DE" sz="1400" kern="0" dirty="0">
                <a:solidFill>
                  <a:srgbClr val="000000"/>
                </a:solidFill>
                <a:cs typeface="Proxima Nova Regular"/>
              </a:rPr>
              <a:t> 14pt, </a:t>
            </a:r>
            <a:r>
              <a:rPr lang="de-DE" sz="1400" kern="0" dirty="0" err="1">
                <a:solidFill>
                  <a:srgbClr val="000000"/>
                </a:solidFill>
                <a:cs typeface="Proxima Nova Regular"/>
              </a:rPr>
              <a:t>according</a:t>
            </a:r>
            <a:r>
              <a:rPr lang="de-DE" sz="1400" kern="0" dirty="0">
                <a:solidFill>
                  <a:srgbClr val="000000"/>
                </a:solidFill>
                <a:cs typeface="Proxima Nova Regular"/>
              </a:rPr>
              <a:t> </a:t>
            </a:r>
            <a:r>
              <a:rPr lang="de-DE" sz="1400" kern="0" dirty="0" err="1">
                <a:solidFill>
                  <a:srgbClr val="000000"/>
                </a:solidFill>
                <a:cs typeface="Proxima Nova Regular"/>
              </a:rPr>
              <a:t>to</a:t>
            </a:r>
            <a:r>
              <a:rPr lang="de-DE" sz="1400" kern="0" dirty="0">
                <a:solidFill>
                  <a:srgbClr val="000000"/>
                </a:solidFill>
                <a:cs typeface="Proxima Nova Regular"/>
              </a:rPr>
              <a:t> </a:t>
            </a:r>
            <a:r>
              <a:rPr lang="de-DE" sz="1400" kern="0" dirty="0" err="1">
                <a:solidFill>
                  <a:srgbClr val="000000"/>
                </a:solidFill>
                <a:cs typeface="Proxima Nova Regular"/>
              </a:rPr>
              <a:t>content</a:t>
            </a:r>
            <a:r>
              <a:rPr lang="de-DE" sz="1400" kern="0" dirty="0">
                <a:solidFill>
                  <a:srgbClr val="000000"/>
                </a:solidFill>
                <a:cs typeface="Proxima Nova Regular"/>
              </a:rPr>
              <a:t> </a:t>
            </a:r>
            <a:r>
              <a:rPr lang="de-DE" sz="1400" kern="0" dirty="0" err="1">
                <a:solidFill>
                  <a:srgbClr val="000000"/>
                </a:solidFill>
                <a:cs typeface="Proxima Nova Regular"/>
              </a:rPr>
              <a:t>needs</a:t>
            </a:r>
            <a:r>
              <a:rPr lang="de-DE" sz="1400" kern="0" dirty="0">
                <a:solidFill>
                  <a:srgbClr val="000000"/>
                </a:solidFill>
                <a:cs typeface="Proxima Nova Regular"/>
              </a:rPr>
              <a:t>.</a:t>
            </a:r>
          </a:p>
          <a:p>
            <a:pPr>
              <a:buClr>
                <a:schemeClr val="tx2"/>
              </a:buClr>
              <a:buSzPct val="130000"/>
            </a:pPr>
            <a:r>
              <a:rPr lang="de-DE" sz="1400" kern="0" dirty="0">
                <a:solidFill>
                  <a:schemeClr val="tx2"/>
                </a:solidFill>
                <a:cs typeface="Proxima Nova Regular"/>
              </a:rPr>
              <a:t>TEXTUAL EVIDENCE </a:t>
            </a:r>
            <a:r>
              <a:rPr lang="de-DE" sz="1400" kern="0" dirty="0">
                <a:solidFill>
                  <a:sysClr val="window" lastClr="FFFFFF"/>
                </a:solidFill>
                <a:cs typeface="Proxima Nova Regular"/>
              </a:rPr>
              <a:t> </a:t>
            </a:r>
            <a:r>
              <a:rPr lang="de-DE" sz="1400" kern="0" dirty="0" err="1">
                <a:solidFill>
                  <a:srgbClr val="000000"/>
                </a:solidFill>
                <a:cs typeface="Proxima Nova Regular"/>
              </a:rPr>
              <a:t>is</a:t>
            </a:r>
            <a:r>
              <a:rPr lang="de-DE" sz="1400" kern="0" dirty="0">
                <a:solidFill>
                  <a:srgbClr val="000000"/>
                </a:solidFill>
                <a:cs typeface="Proxima Nova Regular"/>
              </a:rPr>
              <a:t> </a:t>
            </a:r>
            <a:r>
              <a:rPr lang="de-DE" sz="1400" kern="0" dirty="0" err="1">
                <a:solidFill>
                  <a:srgbClr val="000000"/>
                </a:solidFill>
                <a:cs typeface="Proxima Nova Regular"/>
              </a:rPr>
              <a:t>given</a:t>
            </a:r>
            <a:r>
              <a:rPr lang="de-DE" sz="1400" kern="0" dirty="0">
                <a:solidFill>
                  <a:srgbClr val="000000"/>
                </a:solidFill>
                <a:cs typeface="Proxima Nova Regular"/>
              </a:rPr>
              <a:t> </a:t>
            </a:r>
            <a:r>
              <a:rPr lang="de-DE" sz="1400" kern="0" dirty="0" err="1">
                <a:solidFill>
                  <a:srgbClr val="000000"/>
                </a:solidFill>
                <a:cs typeface="Proxima Nova Regular"/>
              </a:rPr>
              <a:t>by</a:t>
            </a:r>
            <a:r>
              <a:rPr lang="de-DE" sz="1400" kern="0" dirty="0">
                <a:solidFill>
                  <a:srgbClr val="000000"/>
                </a:solidFill>
                <a:cs typeface="Proxima Nova Regular"/>
              </a:rPr>
              <a:t> BRIGHT GREEN </a:t>
            </a:r>
            <a:r>
              <a:rPr lang="de-DE" sz="1400" kern="0" dirty="0" err="1">
                <a:solidFill>
                  <a:srgbClr val="000000"/>
                </a:solidFill>
                <a:cs typeface="Proxima Nova Regular"/>
              </a:rPr>
              <a:t>font</a:t>
            </a:r>
            <a:r>
              <a:rPr lang="de-DE" sz="1400" kern="0" dirty="0">
                <a:solidFill>
                  <a:srgbClr val="000000"/>
                </a:solidFill>
                <a:cs typeface="Proxima Nova Regular"/>
              </a:rPr>
              <a:t> </a:t>
            </a:r>
            <a:r>
              <a:rPr lang="de-DE" sz="1400" kern="0" dirty="0" err="1">
                <a:solidFill>
                  <a:srgbClr val="000000"/>
                </a:solidFill>
                <a:cs typeface="Proxima Nova Regular"/>
              </a:rPr>
              <a:t>capitalized</a:t>
            </a:r>
            <a:r>
              <a:rPr lang="de-DE" sz="1400" kern="0" dirty="0">
                <a:solidFill>
                  <a:srgbClr val="000000"/>
                </a:solidFill>
                <a:cs typeface="Proxima Nova Regular"/>
              </a:rPr>
              <a:t> </a:t>
            </a:r>
            <a:r>
              <a:rPr lang="de-DE" sz="1400" kern="0" dirty="0" err="1">
                <a:solidFill>
                  <a:srgbClr val="000000"/>
                </a:solidFill>
                <a:cs typeface="Proxima Nova Regular"/>
              </a:rPr>
              <a:t>or</a:t>
            </a:r>
            <a:r>
              <a:rPr lang="de-DE" sz="1400" kern="0" dirty="0">
                <a:solidFill>
                  <a:srgbClr val="000000"/>
                </a:solidFill>
                <a:cs typeface="Proxima Nova Regular"/>
              </a:rPr>
              <a:t> </a:t>
            </a:r>
            <a:r>
              <a:rPr lang="de-DE" sz="1400" kern="0" dirty="0" err="1">
                <a:solidFill>
                  <a:srgbClr val="000000"/>
                </a:solidFill>
                <a:cs typeface="Proxima Nova Regular"/>
              </a:rPr>
              <a:t>by</a:t>
            </a:r>
            <a:r>
              <a:rPr lang="de-DE" sz="1400" kern="0" dirty="0">
                <a:solidFill>
                  <a:srgbClr val="000000"/>
                </a:solidFill>
                <a:cs typeface="Proxima Nova Regular"/>
              </a:rPr>
              <a:t> BLACK </a:t>
            </a:r>
            <a:r>
              <a:rPr lang="de-DE" sz="1400" kern="0" dirty="0" err="1">
                <a:solidFill>
                  <a:srgbClr val="000000"/>
                </a:solidFill>
                <a:cs typeface="Proxima Nova Regular"/>
              </a:rPr>
              <a:t>font</a:t>
            </a:r>
            <a:r>
              <a:rPr lang="de-DE" sz="1400" kern="0" dirty="0">
                <a:solidFill>
                  <a:srgbClr val="000000"/>
                </a:solidFill>
                <a:cs typeface="Proxima Nova Regular"/>
              </a:rPr>
              <a:t> ARIAL </a:t>
            </a:r>
            <a:r>
              <a:rPr lang="de-DE" sz="1400" kern="0" dirty="0">
                <a:solidFill>
                  <a:sysClr val="window" lastClr="FFFFFF"/>
                </a:solidFill>
                <a:cs typeface="Proxima Nova Regular"/>
              </a:rPr>
              <a:t>BLACK.</a:t>
            </a:r>
          </a:p>
          <a:p>
            <a:pPr>
              <a:buClr>
                <a:schemeClr val="tx2"/>
              </a:buClr>
              <a:buSzPct val="130000"/>
            </a:pPr>
            <a:r>
              <a:rPr lang="de-DE" sz="1400" kern="0" dirty="0">
                <a:solidFill>
                  <a:schemeClr val="tx2"/>
                </a:solidFill>
                <a:cs typeface="Proxima Nova Regular"/>
              </a:rPr>
              <a:t>BULLETS</a:t>
            </a:r>
            <a:r>
              <a:rPr lang="de-DE" sz="1400" kern="0" dirty="0">
                <a:solidFill>
                  <a:sysClr val="window" lastClr="FFFFFF"/>
                </a:solidFill>
                <a:cs typeface="Proxima Nova Regular"/>
              </a:rPr>
              <a:t> </a:t>
            </a:r>
            <a:r>
              <a:rPr lang="de-DE" sz="1400" kern="0" dirty="0" err="1">
                <a:solidFill>
                  <a:srgbClr val="000000"/>
                </a:solidFill>
                <a:cs typeface="Proxima Nova Regular"/>
              </a:rPr>
              <a:t>are</a:t>
            </a:r>
            <a:r>
              <a:rPr lang="de-DE" sz="1400" kern="0" dirty="0">
                <a:solidFill>
                  <a:srgbClr val="000000"/>
                </a:solidFill>
                <a:cs typeface="Proxima Nova Regular"/>
              </a:rPr>
              <a:t> </a:t>
            </a:r>
            <a:r>
              <a:rPr lang="de-DE" sz="1400" kern="0" dirty="0" err="1">
                <a:solidFill>
                  <a:srgbClr val="000000"/>
                </a:solidFill>
                <a:cs typeface="Proxima Nova Regular"/>
              </a:rPr>
              <a:t>squared</a:t>
            </a:r>
            <a:r>
              <a:rPr lang="de-DE" sz="1400" kern="0" dirty="0">
                <a:solidFill>
                  <a:srgbClr val="000000"/>
                </a:solidFill>
                <a:cs typeface="Proxima Nova Regular"/>
              </a:rPr>
              <a:t> </a:t>
            </a:r>
            <a:r>
              <a:rPr lang="de-DE" sz="1400" kern="0" dirty="0" err="1">
                <a:solidFill>
                  <a:srgbClr val="000000"/>
                </a:solidFill>
                <a:cs typeface="Proxima Nova Regular"/>
              </a:rPr>
              <a:t>and</a:t>
            </a:r>
            <a:r>
              <a:rPr lang="de-DE" sz="1400" kern="0" dirty="0">
                <a:solidFill>
                  <a:srgbClr val="000000"/>
                </a:solidFill>
                <a:cs typeface="Proxima Nova Regular"/>
              </a:rPr>
              <a:t> </a:t>
            </a:r>
            <a:r>
              <a:rPr lang="de-DE" sz="1400" kern="0" dirty="0" err="1">
                <a:solidFill>
                  <a:srgbClr val="000000"/>
                </a:solidFill>
                <a:cs typeface="Proxima Nova Regular"/>
              </a:rPr>
              <a:t>use</a:t>
            </a:r>
            <a:r>
              <a:rPr lang="de-DE" sz="1400" kern="0" dirty="0">
                <a:solidFill>
                  <a:srgbClr val="000000"/>
                </a:solidFill>
                <a:cs typeface="Proxima Nova Regular"/>
              </a:rPr>
              <a:t> BRIGHT GREEN at 130% </a:t>
            </a:r>
            <a:r>
              <a:rPr lang="de-DE" sz="1400" kern="0" dirty="0" err="1">
                <a:solidFill>
                  <a:srgbClr val="000000"/>
                </a:solidFill>
                <a:cs typeface="Proxima Nova Regular"/>
              </a:rPr>
              <a:t>of</a:t>
            </a:r>
            <a:r>
              <a:rPr lang="de-DE" sz="1400" kern="0" dirty="0">
                <a:solidFill>
                  <a:srgbClr val="000000"/>
                </a:solidFill>
                <a:cs typeface="Proxima Nova Regular"/>
              </a:rPr>
              <a:t> </a:t>
            </a:r>
            <a:r>
              <a:rPr lang="de-DE" sz="1400" kern="0" dirty="0" err="1">
                <a:solidFill>
                  <a:srgbClr val="000000"/>
                </a:solidFill>
                <a:cs typeface="Proxima Nova Regular"/>
              </a:rPr>
              <a:t>text</a:t>
            </a:r>
            <a:r>
              <a:rPr lang="de-DE" sz="1400" kern="0" dirty="0">
                <a:solidFill>
                  <a:srgbClr val="000000"/>
                </a:solidFill>
                <a:cs typeface="Proxima Nova Regular"/>
              </a:rPr>
              <a:t> </a:t>
            </a:r>
            <a:r>
              <a:rPr lang="de-DE" sz="1400" kern="0" dirty="0" err="1">
                <a:solidFill>
                  <a:srgbClr val="000000"/>
                </a:solidFill>
                <a:cs typeface="Proxima Nova Regular"/>
              </a:rPr>
              <a:t>size</a:t>
            </a:r>
            <a:r>
              <a:rPr lang="de-DE" sz="1400" kern="0" dirty="0">
                <a:solidFill>
                  <a:srgbClr val="000000"/>
                </a:solidFill>
                <a:cs typeface="Proxima Nova Regular"/>
              </a:rPr>
              <a:t>.</a:t>
            </a:r>
            <a:endParaRPr lang="it-IT" sz="1400" dirty="0">
              <a:solidFill>
                <a:srgbClr val="000000"/>
              </a:solidFill>
            </a:endParaRPr>
          </a:p>
          <a:p>
            <a:endParaRPr lang="it-IT" sz="1400" kern="0" dirty="0">
              <a:solidFill>
                <a:sysClr val="window" lastClr="FFFFFF"/>
              </a:solidFill>
              <a:cs typeface="Proxima Nova Regular"/>
            </a:endParaRPr>
          </a:p>
          <a:p>
            <a:endParaRPr lang="it-IT" sz="1400" dirty="0"/>
          </a:p>
        </p:txBody>
      </p:sp>
    </p:spTree>
    <p:extLst>
      <p:ext uri="{BB962C8B-B14F-4D97-AF65-F5344CB8AC3E}">
        <p14:creationId xmlns:p14="http://schemas.microsoft.com/office/powerpoint/2010/main" val="41680049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Reply Green 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7" name="Immagine 16" descr="Reply SpA - RUNNING MAN_White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203" y="2057708"/>
            <a:ext cx="1167594" cy="1167594"/>
          </a:xfrm>
          <a:prstGeom prst="rect">
            <a:avLst/>
          </a:prstGeom>
        </p:spPr>
      </p:pic>
    </p:spTree>
    <p:extLst>
      <p:ext uri="{BB962C8B-B14F-4D97-AF65-F5344CB8AC3E}">
        <p14:creationId xmlns:p14="http://schemas.microsoft.com/office/powerpoint/2010/main" val="3001943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Microservice architecture</a:t>
            </a:r>
          </a:p>
        </p:txBody>
      </p:sp>
      <p:sp>
        <p:nvSpPr>
          <p:cNvPr id="3" name="Subtitle 2"/>
          <p:cNvSpPr>
            <a:spLocks noGrp="1"/>
          </p:cNvSpPr>
          <p:nvPr>
            <p:ph type="subTitle" idx="1"/>
          </p:nvPr>
        </p:nvSpPr>
        <p:spPr/>
        <p:txBody>
          <a:bodyPr/>
          <a:lstStyle/>
          <a:p>
            <a:endParaRPr lang="it-IT"/>
          </a:p>
        </p:txBody>
      </p:sp>
      <p:sp>
        <p:nvSpPr>
          <p:cNvPr id="4" name="Content Placeholder 3"/>
          <p:cNvSpPr>
            <a:spLocks noGrp="1"/>
          </p:cNvSpPr>
          <p:nvPr>
            <p:ph idx="10"/>
          </p:nvPr>
        </p:nvSpPr>
        <p:spPr>
          <a:xfrm>
            <a:off x="603249" y="1594892"/>
            <a:ext cx="4463766" cy="2462213"/>
          </a:xfrm>
        </p:spPr>
        <p:txBody>
          <a:bodyPr/>
          <a:lstStyle/>
          <a:p>
            <a:pPr>
              <a:buFont typeface="Wingdings" panose="05000000000000000000" pitchFamily="2" charset="2"/>
              <a:buChar char="Ø"/>
            </a:pPr>
            <a:r>
              <a:rPr lang="it-IT" dirty="0"/>
              <a:t>The microservices architectural style is an approach to developing a single application as a suite of small services</a:t>
            </a:r>
          </a:p>
          <a:p>
            <a:pPr>
              <a:buFont typeface="Wingdings" panose="05000000000000000000" pitchFamily="2" charset="2"/>
              <a:buChar char="Ø"/>
            </a:pPr>
            <a:r>
              <a:rPr lang="it-IT" dirty="0"/>
              <a:t>Each runs in its own process and communicates with lightweight mechanism, often an HTTP resource API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767" y="1594892"/>
            <a:ext cx="3561347" cy="2859869"/>
          </a:xfrm>
          <a:prstGeom prst="rect">
            <a:avLst/>
          </a:prstGeom>
        </p:spPr>
      </p:pic>
    </p:spTree>
    <p:extLst>
      <p:ext uri="{BB962C8B-B14F-4D97-AF65-F5344CB8AC3E}">
        <p14:creationId xmlns:p14="http://schemas.microsoft.com/office/powerpoint/2010/main" val="2829906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Microservice architecture</a:t>
            </a:r>
          </a:p>
        </p:txBody>
      </p:sp>
      <p:sp>
        <p:nvSpPr>
          <p:cNvPr id="3" name="Subtitle 2"/>
          <p:cNvSpPr>
            <a:spLocks noGrp="1"/>
          </p:cNvSpPr>
          <p:nvPr>
            <p:ph type="subTitle" idx="1"/>
          </p:nvPr>
        </p:nvSpPr>
        <p:spPr/>
        <p:txBody>
          <a:bodyPr/>
          <a:lstStyle/>
          <a:p>
            <a:r>
              <a:rPr lang="it-IT" dirty="0"/>
              <a:t>advantages</a:t>
            </a:r>
          </a:p>
        </p:txBody>
      </p:sp>
      <p:sp>
        <p:nvSpPr>
          <p:cNvPr id="4" name="Content Placeholder 3"/>
          <p:cNvSpPr>
            <a:spLocks noGrp="1"/>
          </p:cNvSpPr>
          <p:nvPr>
            <p:ph idx="10"/>
          </p:nvPr>
        </p:nvSpPr>
        <p:spPr/>
        <p:txBody>
          <a:bodyPr/>
          <a:lstStyle/>
          <a:p>
            <a:pPr marL="0" indent="0">
              <a:buNone/>
            </a:pPr>
            <a:r>
              <a:rPr lang="it-IT" dirty="0"/>
              <a:t>Microservices do have distinct advantages: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946" y="2452816"/>
            <a:ext cx="2099103" cy="139940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474" y="2329249"/>
            <a:ext cx="1418790" cy="147972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711" y="2409567"/>
            <a:ext cx="1394811" cy="1321400"/>
          </a:xfrm>
          <a:prstGeom prst="rect">
            <a:avLst/>
          </a:prstGeom>
        </p:spPr>
      </p:pic>
      <p:sp>
        <p:nvSpPr>
          <p:cNvPr id="11" name="TextBox 10"/>
          <p:cNvSpPr txBox="1"/>
          <p:nvPr/>
        </p:nvSpPr>
        <p:spPr>
          <a:xfrm>
            <a:off x="968427" y="3876931"/>
            <a:ext cx="1845377" cy="307777"/>
          </a:xfrm>
          <a:prstGeom prst="rect">
            <a:avLst/>
          </a:prstGeom>
          <a:noFill/>
        </p:spPr>
        <p:txBody>
          <a:bodyPr wrap="none" rtlCol="0">
            <a:spAutoFit/>
          </a:bodyPr>
          <a:lstStyle/>
          <a:p>
            <a:r>
              <a:rPr lang="it-IT" sz="1400" b="1" dirty="0"/>
              <a:t>Better Organization</a:t>
            </a:r>
          </a:p>
        </p:txBody>
      </p:sp>
      <p:sp>
        <p:nvSpPr>
          <p:cNvPr id="12" name="TextBox 11"/>
          <p:cNvSpPr txBox="1"/>
          <p:nvPr/>
        </p:nvSpPr>
        <p:spPr>
          <a:xfrm>
            <a:off x="3933308" y="3876931"/>
            <a:ext cx="1098378" cy="307777"/>
          </a:xfrm>
          <a:prstGeom prst="rect">
            <a:avLst/>
          </a:prstGeom>
          <a:noFill/>
        </p:spPr>
        <p:txBody>
          <a:bodyPr wrap="none" rtlCol="0">
            <a:spAutoFit/>
          </a:bodyPr>
          <a:lstStyle/>
          <a:p>
            <a:r>
              <a:rPr lang="it-IT" sz="1400" b="1" dirty="0"/>
              <a:t>Decoupled</a:t>
            </a:r>
          </a:p>
        </p:txBody>
      </p:sp>
      <p:sp>
        <p:nvSpPr>
          <p:cNvPr id="13" name="TextBox 12"/>
          <p:cNvSpPr txBox="1"/>
          <p:nvPr/>
        </p:nvSpPr>
        <p:spPr>
          <a:xfrm>
            <a:off x="6163180" y="3875442"/>
            <a:ext cx="1848583" cy="307777"/>
          </a:xfrm>
          <a:prstGeom prst="rect">
            <a:avLst/>
          </a:prstGeom>
          <a:noFill/>
        </p:spPr>
        <p:txBody>
          <a:bodyPr wrap="none" rtlCol="0">
            <a:spAutoFit/>
          </a:bodyPr>
          <a:lstStyle/>
          <a:p>
            <a:r>
              <a:rPr lang="it-IT" sz="1400" b="1" dirty="0"/>
              <a:t>Better Performance</a:t>
            </a:r>
          </a:p>
        </p:txBody>
      </p:sp>
    </p:spTree>
    <p:extLst>
      <p:ext uri="{BB962C8B-B14F-4D97-AF65-F5344CB8AC3E}">
        <p14:creationId xmlns:p14="http://schemas.microsoft.com/office/powerpoint/2010/main" val="3225926330"/>
      </p:ext>
    </p:extLst>
  </p:cSld>
  <p:clrMapOvr>
    <a:masterClrMapping/>
  </p:clrMapOvr>
</p:sld>
</file>

<file path=ppt/theme/theme1.xml><?xml version="1.0" encoding="utf-8"?>
<a:theme xmlns:a="http://schemas.openxmlformats.org/drawingml/2006/main" name="Reply">
  <a:themeElements>
    <a:clrScheme name="Custom 37">
      <a:dk1>
        <a:srgbClr val="FFFFFF"/>
      </a:dk1>
      <a:lt1>
        <a:srgbClr val="000000"/>
      </a:lt1>
      <a:dk2>
        <a:srgbClr val="053238"/>
      </a:dk2>
      <a:lt2>
        <a:srgbClr val="00B13F"/>
      </a:lt2>
      <a:accent1>
        <a:srgbClr val="71D83F"/>
      </a:accent1>
      <a:accent2>
        <a:srgbClr val="00B140"/>
      </a:accent2>
      <a:accent3>
        <a:srgbClr val="2E7CFA"/>
      </a:accent3>
      <a:accent4>
        <a:srgbClr val="940758"/>
      </a:accent4>
      <a:accent5>
        <a:srgbClr val="F54343"/>
      </a:accent5>
      <a:accent6>
        <a:srgbClr val="FFC000"/>
      </a:accent6>
      <a:hlink>
        <a:srgbClr val="10A8BC"/>
      </a:hlink>
      <a:folHlink>
        <a:srgbClr val="B4D020"/>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extLst>
    <a:ext uri="{05A4C25C-085E-4340-85A3-A5531E510DB2}">
      <thm15:themeFamily xmlns:thm15="http://schemas.microsoft.com/office/thememl/2012/main" name="Reply PRESENTATION WHITE 16.9.potx" id="{BE782A18-9073-44D7-B02C-10F220A9956A}" vid="{B15A97C7-3E90-436F-B92D-7D94FDC7F9F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Reply PRESENTATION WHITE 16.9</Template>
  <TotalTime>1696</TotalTime>
  <Words>2845</Words>
  <Application>Microsoft Office PowerPoint</Application>
  <PresentationFormat>On-screen Show (16:9)</PresentationFormat>
  <Paragraphs>575</Paragraphs>
  <Slides>79</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Arial</vt:lpstr>
      <vt:lpstr>Arial</vt:lpstr>
      <vt:lpstr>Arial Black</vt:lpstr>
      <vt:lpstr>Calibri</vt:lpstr>
      <vt:lpstr>Consolas</vt:lpstr>
      <vt:lpstr>Courier New</vt:lpstr>
      <vt:lpstr>Proxima Nova Extrabld</vt:lpstr>
      <vt:lpstr>Proxima Nova Light</vt:lpstr>
      <vt:lpstr>Proxima Nova Regular</vt:lpstr>
      <vt:lpstr>Proxima Nova Regular It</vt:lpstr>
      <vt:lpstr>Wingdings</vt:lpstr>
      <vt:lpstr>Reply</vt:lpstr>
      <vt:lpstr>Microservices architecture design and implementation</vt:lpstr>
      <vt:lpstr>Meeting agenda</vt:lpstr>
      <vt:lpstr>Traditional way of applications architecture</vt:lpstr>
      <vt:lpstr>Monolithic architecture</vt:lpstr>
      <vt:lpstr>Monolithic architecture</vt:lpstr>
      <vt:lpstr>Monolithic architecture</vt:lpstr>
      <vt:lpstr>Microservice architecture</vt:lpstr>
      <vt:lpstr>Microservice architecture</vt:lpstr>
      <vt:lpstr>Microservice architecture</vt:lpstr>
      <vt:lpstr>Microservice architecture</vt:lpstr>
      <vt:lpstr>Microservice architecture</vt:lpstr>
      <vt:lpstr>Microservice architecture</vt:lpstr>
      <vt:lpstr>Microservices complexities</vt:lpstr>
      <vt:lpstr>Microservices complexities</vt:lpstr>
      <vt:lpstr>Kubernetes</vt:lpstr>
      <vt:lpstr>kubernetes</vt:lpstr>
      <vt:lpstr>kubernetes</vt:lpstr>
      <vt:lpstr>Kubernetes architecture</vt:lpstr>
      <vt:lpstr>PowerPoint Presentation</vt:lpstr>
      <vt:lpstr>DEMo</vt:lpstr>
      <vt:lpstr>Demo application</vt:lpstr>
      <vt:lpstr>Demo app</vt:lpstr>
      <vt:lpstr>Demo app</vt:lpstr>
      <vt:lpstr>Demo app</vt:lpstr>
      <vt:lpstr>Demo app</vt:lpstr>
      <vt:lpstr>Demo app</vt:lpstr>
      <vt:lpstr>Demo app</vt:lpstr>
      <vt:lpstr>Demo app</vt:lpstr>
      <vt:lpstr>Registration service</vt:lpstr>
      <vt:lpstr>Demo app</vt:lpstr>
      <vt:lpstr>Demo app</vt:lpstr>
      <vt:lpstr>Demo app</vt:lpstr>
      <vt:lpstr>Demo app</vt:lpstr>
      <vt:lpstr>Demo app</vt:lpstr>
      <vt:lpstr>Demo app</vt:lpstr>
      <vt:lpstr>Demo app</vt:lpstr>
      <vt:lpstr>User app service</vt:lpstr>
      <vt:lpstr>Demo app</vt:lpstr>
      <vt:lpstr>Demo app</vt:lpstr>
      <vt:lpstr>Demo app</vt:lpstr>
      <vt:lpstr>Demo app</vt:lpstr>
      <vt:lpstr>Demo app</vt:lpstr>
      <vt:lpstr>Demo app</vt:lpstr>
      <vt:lpstr>Demo application</vt:lpstr>
      <vt:lpstr>Thank you</vt:lpstr>
      <vt:lpstr>PowerPoint Presentation</vt:lpstr>
      <vt:lpstr>Statement  chart for important points</vt:lpstr>
      <vt:lpstr>This is a statement CHART</vt:lpstr>
      <vt:lpstr>THIS IS A statement CHART</vt:lpstr>
      <vt:lpstr>THIS IS A  STATEMENT  CHART (2)</vt:lpstr>
      <vt:lpstr>Slide with fullscreen image &amp; Text </vt:lpstr>
      <vt:lpstr>TEXT SAMPLES</vt:lpstr>
      <vt:lpstr>HEADLINE WITH HIGHLIGHT</vt:lpstr>
      <vt:lpstr>TEMPLATE WITH SINGLE COLUMN </vt:lpstr>
      <vt:lpstr>TEMPLATE WITH DOUBLE COLUMN</vt:lpstr>
      <vt:lpstr>image usage</vt:lpstr>
      <vt:lpstr>TEMPLATE WITH SINGLE IMAGE</vt:lpstr>
      <vt:lpstr>TEMPLATE WITH SINGLE IMAGE</vt:lpstr>
      <vt:lpstr>TEMPLATE WITH INSERT IMAGE</vt:lpstr>
      <vt:lpstr>TEMPLATE WITH INSERT GRADIENT</vt:lpstr>
      <vt:lpstr>Chart style</vt:lpstr>
      <vt:lpstr>TEMPLATE FOR chart</vt:lpstr>
      <vt:lpstr>TEMPLATE FOR chart</vt:lpstr>
      <vt:lpstr>TEMPLATE FOR chart</vt:lpstr>
      <vt:lpstr>TEMPLATE FOR chart</vt:lpstr>
      <vt:lpstr>TEMPLATE FOR trend</vt:lpstr>
      <vt:lpstr>TEMPLATE FOR TREND</vt:lpstr>
      <vt:lpstr>TEMPLATE FOR trend</vt:lpstr>
      <vt:lpstr>TEMPLATE FOR pie chart</vt:lpstr>
      <vt:lpstr>TEMPLATE FOR pie chart</vt:lpstr>
      <vt:lpstr>tables &amp; organigrams</vt:lpstr>
      <vt:lpstr>Table EXAMPLE 1</vt:lpstr>
      <vt:lpstr>Table EXAMPLE 2</vt:lpstr>
      <vt:lpstr>ORGANIGRAM EXAMPLE</vt:lpstr>
      <vt:lpstr>Thank you</vt:lpstr>
      <vt:lpstr>THIS IS THE MAIN GRADIENT COVER</vt:lpstr>
      <vt:lpstr>COLOUR PALETTE</vt:lpstr>
      <vt:lpstr>TEXT STYLES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architecture design and implementation</dc:title>
  <dc:subject/>
  <dc:creator>Akhtar Muhammad Naeem</dc:creator>
  <cp:keywords/>
  <dc:description/>
  <cp:lastModifiedBy>Akhtar Muhammad Naeem</cp:lastModifiedBy>
  <cp:revision>37</cp:revision>
  <dcterms:created xsi:type="dcterms:W3CDTF">2021-07-06T16:26:46Z</dcterms:created>
  <dcterms:modified xsi:type="dcterms:W3CDTF">2021-07-07T21:12:53Z</dcterms:modified>
  <cp:category/>
</cp:coreProperties>
</file>